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257" r:id="rId3"/>
    <p:sldId id="258" r:id="rId4"/>
    <p:sldId id="259" r:id="rId5"/>
    <p:sldId id="260" r:id="rId6"/>
    <p:sldId id="261" r:id="rId7"/>
    <p:sldId id="262" r:id="rId8"/>
    <p:sldId id="263" r:id="rId9"/>
    <p:sldId id="280" r:id="rId10"/>
    <p:sldId id="285" r:id="rId11"/>
    <p:sldId id="283" r:id="rId12"/>
    <p:sldId id="284" r:id="rId13"/>
    <p:sldId id="286"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281" r:id="rId113"/>
    <p:sldId id="282"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C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5320" autoAdjust="0"/>
  </p:normalViewPr>
  <p:slideViewPr>
    <p:cSldViewPr snapToGrid="0">
      <p:cViewPr>
        <p:scale>
          <a:sx n="94" d="100"/>
          <a:sy n="94" d="100"/>
        </p:scale>
        <p:origin x="283"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85F92-8DF7-488A-A34F-A9749236F356}" type="datetimeFigureOut">
              <a:rPr lang="en-US" smtClean="0"/>
              <a:t>12/25/2020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654C9-F6FB-4280-8FD7-7E3DDBB429CD}" type="slidenum">
              <a:rPr lang="en-US" smtClean="0"/>
              <a:t>‹#›</a:t>
            </a:fld>
            <a:endParaRPr lang="en-US"/>
          </a:p>
        </p:txBody>
      </p:sp>
    </p:spTree>
    <p:extLst>
      <p:ext uri="{BB962C8B-B14F-4D97-AF65-F5344CB8AC3E}">
        <p14:creationId xmlns:p14="http://schemas.microsoft.com/office/powerpoint/2010/main" val="454465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6654C9-F6FB-4280-8FD7-7E3DDBB429CD}" type="slidenum">
              <a:rPr lang="en-US" smtClean="0"/>
              <a:t>5</a:t>
            </a:fld>
            <a:endParaRPr lang="en-US"/>
          </a:p>
        </p:txBody>
      </p:sp>
    </p:spTree>
    <p:extLst>
      <p:ext uri="{BB962C8B-B14F-4D97-AF65-F5344CB8AC3E}">
        <p14:creationId xmlns:p14="http://schemas.microsoft.com/office/powerpoint/2010/main" val="304140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9754-D809-4316-8503-CD0054E69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C9E32C-8240-4970-BEC4-C3AD852B76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72FF9A-99FF-42E8-B1FE-20AC3EE35EEC}"/>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5" name="Footer Placeholder 4">
            <a:extLst>
              <a:ext uri="{FF2B5EF4-FFF2-40B4-BE49-F238E27FC236}">
                <a16:creationId xmlns:a16="http://schemas.microsoft.com/office/drawing/2014/main" id="{7CD83DC4-8FEC-4E4E-891F-39345BBD4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FB9C3-77CD-4300-92D5-8891A304B207}"/>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129421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63F-A5E4-47D1-84EC-4B6719623C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AB39D6-3ED4-4F5B-B8BB-6E6F99D2CA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9BA59-06B1-43BE-8F27-E57773FE7792}"/>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5" name="Footer Placeholder 4">
            <a:extLst>
              <a:ext uri="{FF2B5EF4-FFF2-40B4-BE49-F238E27FC236}">
                <a16:creationId xmlns:a16="http://schemas.microsoft.com/office/drawing/2014/main" id="{1E9E1745-2975-400F-B5E6-A1CB83CFE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247A3-FB04-4CF5-A25D-BFBCB4D27CCA}"/>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1181321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5D6BED-C552-4A4E-87A1-B32F0E5C30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BC150F-86BF-4BEC-BC63-AE9A06AF32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DA2CC-E3DD-4617-8C03-A4DB9657790F}"/>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5" name="Footer Placeholder 4">
            <a:extLst>
              <a:ext uri="{FF2B5EF4-FFF2-40B4-BE49-F238E27FC236}">
                <a16:creationId xmlns:a16="http://schemas.microsoft.com/office/drawing/2014/main" id="{A54191D3-B24F-4FEB-A7BA-3AE9D9324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E9B7B-E4D1-4266-A848-17EE49C0DFBB}"/>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205035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E9F1-44F5-4A24-8B0A-B58884120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5F241-3DAE-4B8C-A4C6-5D7D69F5EF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B132E-C70F-4ED2-95AA-C3C1E49B216A}"/>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5" name="Footer Placeholder 4">
            <a:extLst>
              <a:ext uri="{FF2B5EF4-FFF2-40B4-BE49-F238E27FC236}">
                <a16:creationId xmlns:a16="http://schemas.microsoft.com/office/drawing/2014/main" id="{1AF3FFD1-5F36-4BA5-B91D-2201D481F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7B550-E491-4199-877F-7ECE6259573F}"/>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43205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5A0D-E279-4C57-A47C-FD3DAA6118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532C2B-1E28-4520-AD4C-B70FAEED3B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00E9E7-2898-4DE4-B56F-8CBF919F6DA9}"/>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5" name="Footer Placeholder 4">
            <a:extLst>
              <a:ext uri="{FF2B5EF4-FFF2-40B4-BE49-F238E27FC236}">
                <a16:creationId xmlns:a16="http://schemas.microsoft.com/office/drawing/2014/main" id="{1946D290-446A-4848-A7D5-FAF180B9F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9B8EC-9955-42B7-B8B9-9A7B877CB02B}"/>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3711795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F82-57C1-48E0-B77B-A4D94936FE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2C7D7-7A33-4D2B-9097-E3F67A2BDF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4C063C-B299-41EE-B37D-35D7B7AF5F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0026CB-315B-48E5-990D-DA30E1895561}"/>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6" name="Footer Placeholder 5">
            <a:extLst>
              <a:ext uri="{FF2B5EF4-FFF2-40B4-BE49-F238E27FC236}">
                <a16:creationId xmlns:a16="http://schemas.microsoft.com/office/drawing/2014/main" id="{405661DE-ABDE-4621-9811-50C566785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A2F05-2CDB-47A1-BF94-CB310409072E}"/>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344798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51A9-2155-45F8-80CC-B92F75397A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0D0BAF-1867-4794-B1B7-9C4843DAC4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34EEA-0B8F-4DDF-B911-C5E04C210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BD02C0-68D2-4A8D-880B-90EA39A95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7DD9D5-4248-422B-A1DA-918BEAB742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B551AF-C533-4045-AE39-18C59099CBBB}"/>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8" name="Footer Placeholder 7">
            <a:extLst>
              <a:ext uri="{FF2B5EF4-FFF2-40B4-BE49-F238E27FC236}">
                <a16:creationId xmlns:a16="http://schemas.microsoft.com/office/drawing/2014/main" id="{5301D507-DD16-4AAB-8BE8-EFBF80EA1E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FA8503-7462-4005-9843-BE9E3E64F184}"/>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778485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F8F8-61D0-42AE-AF62-26DF80D56B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9EFF52-3868-4E90-9C65-8CD5A7756612}"/>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4" name="Footer Placeholder 3">
            <a:extLst>
              <a:ext uri="{FF2B5EF4-FFF2-40B4-BE49-F238E27FC236}">
                <a16:creationId xmlns:a16="http://schemas.microsoft.com/office/drawing/2014/main" id="{FC92F6E6-9BA9-4B5B-B58F-EA2D27868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B99018-5876-4EE9-BC8C-FAB79AFDDBD4}"/>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246573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B43AF-080A-41CB-9B42-2177C88E98A3}"/>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3" name="Footer Placeholder 2">
            <a:extLst>
              <a:ext uri="{FF2B5EF4-FFF2-40B4-BE49-F238E27FC236}">
                <a16:creationId xmlns:a16="http://schemas.microsoft.com/office/drawing/2014/main" id="{78095CEF-D756-44EE-BFEE-22D3EEA564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B03BCD-B1DB-4A52-9BC8-864AA12B4FC3}"/>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1122897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D68D-8EAA-4574-AEC1-D8D8BA2A1D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05E975-06CA-4570-A9F3-7F962B869D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61116F-D054-4BE0-8016-E747B21DC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669372-FA60-4033-ABF6-F1F6BB56DEDF}"/>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6" name="Footer Placeholder 5">
            <a:extLst>
              <a:ext uri="{FF2B5EF4-FFF2-40B4-BE49-F238E27FC236}">
                <a16:creationId xmlns:a16="http://schemas.microsoft.com/office/drawing/2014/main" id="{C6C4556B-441A-4113-8C22-B3EF92349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001F1F-6F81-4933-B871-DA617A0E76FC}"/>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143233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9448-31CC-4268-8BDE-ECB375FF3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AA0101-4A03-4C95-B8F4-2783B92821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193B27-1518-4CAC-80EB-EF79DD4442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D59B3-C51B-4CE1-9824-DEFFCA50A6B6}"/>
              </a:ext>
            </a:extLst>
          </p:cNvPr>
          <p:cNvSpPr>
            <a:spLocks noGrp="1"/>
          </p:cNvSpPr>
          <p:nvPr>
            <p:ph type="dt" sz="half" idx="10"/>
          </p:nvPr>
        </p:nvSpPr>
        <p:spPr/>
        <p:txBody>
          <a:bodyPr/>
          <a:lstStyle/>
          <a:p>
            <a:fld id="{4504E18F-F156-4550-BCC7-2A13DFB96C4E}" type="datetimeFigureOut">
              <a:rPr lang="en-US" smtClean="0"/>
              <a:t>12/25/2020</a:t>
            </a:fld>
            <a:endParaRPr lang="en-US"/>
          </a:p>
        </p:txBody>
      </p:sp>
      <p:sp>
        <p:nvSpPr>
          <p:cNvPr id="6" name="Footer Placeholder 5">
            <a:extLst>
              <a:ext uri="{FF2B5EF4-FFF2-40B4-BE49-F238E27FC236}">
                <a16:creationId xmlns:a16="http://schemas.microsoft.com/office/drawing/2014/main" id="{F1C68D10-12DA-44F2-8CC4-7F30DB3B4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926665-C917-4BA9-AB9C-A8337D4800A0}"/>
              </a:ext>
            </a:extLst>
          </p:cNvPr>
          <p:cNvSpPr>
            <a:spLocks noGrp="1"/>
          </p:cNvSpPr>
          <p:nvPr>
            <p:ph type="sldNum" sz="quarter" idx="12"/>
          </p:nvPr>
        </p:nvSpPr>
        <p:spPr/>
        <p:txBody>
          <a:bodyPr/>
          <a:lstStyle/>
          <a:p>
            <a:fld id="{A15713A2-0657-49C1-8D31-0FDC4770FD1D}" type="slidenum">
              <a:rPr lang="en-US" smtClean="0"/>
              <a:t>‹#›</a:t>
            </a:fld>
            <a:endParaRPr lang="en-US"/>
          </a:p>
        </p:txBody>
      </p:sp>
    </p:spTree>
    <p:extLst>
      <p:ext uri="{BB962C8B-B14F-4D97-AF65-F5344CB8AC3E}">
        <p14:creationId xmlns:p14="http://schemas.microsoft.com/office/powerpoint/2010/main" val="3716728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8D624-2C0B-4386-847A-64D893742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E0E30B-4706-4176-A5E0-C43F84B83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CF35F-99D5-43F5-A8C8-B4918CAE4D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4E18F-F156-4550-BCC7-2A13DFB96C4E}" type="datetimeFigureOut">
              <a:rPr lang="en-US" smtClean="0"/>
              <a:t>12/25/2020</a:t>
            </a:fld>
            <a:endParaRPr lang="en-US"/>
          </a:p>
        </p:txBody>
      </p:sp>
      <p:sp>
        <p:nvSpPr>
          <p:cNvPr id="5" name="Footer Placeholder 4">
            <a:extLst>
              <a:ext uri="{FF2B5EF4-FFF2-40B4-BE49-F238E27FC236}">
                <a16:creationId xmlns:a16="http://schemas.microsoft.com/office/drawing/2014/main" id="{E886FF46-E101-48B1-A771-07C724304E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DB6728-1893-4536-8B1B-2C393132D3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713A2-0657-49C1-8D31-0FDC4770FD1D}" type="slidenum">
              <a:rPr lang="en-US" smtClean="0"/>
              <a:t>‹#›</a:t>
            </a:fld>
            <a:endParaRPr lang="en-US"/>
          </a:p>
        </p:txBody>
      </p:sp>
    </p:spTree>
    <p:extLst>
      <p:ext uri="{BB962C8B-B14F-4D97-AF65-F5344CB8AC3E}">
        <p14:creationId xmlns:p14="http://schemas.microsoft.com/office/powerpoint/2010/main" val="407259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4.JPG"/><Relationship Id="rId4" Type="http://schemas.openxmlformats.org/officeDocument/2006/relationships/image" Target="../media/image103.JPG"/></Relationships>
</file>

<file path=ppt/slides/_rels/slide10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7.JPG"/></Relationships>
</file>

<file path=ppt/slides/_rels/slide10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10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10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9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9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9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9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9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JPG"/><Relationship Id="rId4" Type="http://schemas.openxmlformats.org/officeDocument/2006/relationships/image" Target="../media/image9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DF90-8F4F-4BED-BD74-7611E20E0C27}"/>
              </a:ext>
            </a:extLst>
          </p:cNvPr>
          <p:cNvSpPr>
            <a:spLocks noGrp="1"/>
          </p:cNvSpPr>
          <p:nvPr>
            <p:ph type="ctrTitle"/>
          </p:nvPr>
        </p:nvSpPr>
        <p:spPr>
          <a:xfrm>
            <a:off x="5080886" y="2447766"/>
            <a:ext cx="3223098" cy="743420"/>
          </a:xfrm>
        </p:spPr>
        <p:txBody>
          <a:bodyPr>
            <a:normAutofit/>
          </a:bodyPr>
          <a:lstStyle/>
          <a:p>
            <a:r>
              <a:rPr lang="en-US" sz="4400" dirty="0">
                <a:solidFill>
                  <a:schemeClr val="bg1"/>
                </a:solidFill>
                <a:latin typeface="Segoe UI Semibold" panose="020B0702040204020203" pitchFamily="34" charset="0"/>
                <a:cs typeface="Segoe UI Semibold" panose="020B0702040204020203" pitchFamily="34" charset="0"/>
              </a:rPr>
              <a:t>Adequate</a:t>
            </a:r>
          </a:p>
        </p:txBody>
      </p:sp>
      <p:sp>
        <p:nvSpPr>
          <p:cNvPr id="3" name="Subtitle 2">
            <a:extLst>
              <a:ext uri="{FF2B5EF4-FFF2-40B4-BE49-F238E27FC236}">
                <a16:creationId xmlns:a16="http://schemas.microsoft.com/office/drawing/2014/main" id="{CFD9C9B1-2C0B-4721-A427-614931C7EA58}"/>
              </a:ext>
            </a:extLst>
          </p:cNvPr>
          <p:cNvSpPr>
            <a:spLocks noGrp="1"/>
          </p:cNvSpPr>
          <p:nvPr>
            <p:ph type="subTitle" idx="1"/>
          </p:nvPr>
        </p:nvSpPr>
        <p:spPr>
          <a:xfrm>
            <a:off x="1455906" y="3775076"/>
            <a:ext cx="9144000" cy="532217"/>
          </a:xfrm>
          <a:noFill/>
        </p:spPr>
        <p:txBody>
          <a:bodyPr>
            <a:normAutofit/>
          </a:bodyPr>
          <a:lstStyle/>
          <a:p>
            <a:pPr>
              <a:lnSpc>
                <a:spcPct val="100000"/>
              </a:lnSpc>
            </a:pPr>
            <a:r>
              <a:rPr lang="en-US" sz="2800" b="1" dirty="0">
                <a:solidFill>
                  <a:schemeClr val="bg1">
                    <a:lumMod val="85000"/>
                  </a:schemeClr>
                </a:solidFill>
                <a:latin typeface="Segoe UI Light" panose="020B0502040204020203" pitchFamily="34" charset="0"/>
                <a:cs typeface="Segoe UI Light" panose="020B0502040204020203" pitchFamily="34" charset="0"/>
              </a:rPr>
              <a:t>An Open-Source Web Development Framework.</a:t>
            </a:r>
          </a:p>
        </p:txBody>
      </p:sp>
      <p:pic>
        <p:nvPicPr>
          <p:cNvPr id="5" name="Picture 4">
            <a:extLst>
              <a:ext uri="{FF2B5EF4-FFF2-40B4-BE49-F238E27FC236}">
                <a16:creationId xmlns:a16="http://schemas.microsoft.com/office/drawing/2014/main" id="{05E1E598-B70E-42C3-B0F6-998207678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153" y="2209952"/>
            <a:ext cx="1219048" cy="1219048"/>
          </a:xfrm>
          <a:prstGeom prst="rect">
            <a:avLst/>
          </a:prstGeom>
        </p:spPr>
      </p:pic>
    </p:spTree>
    <p:extLst>
      <p:ext uri="{BB962C8B-B14F-4D97-AF65-F5344CB8AC3E}">
        <p14:creationId xmlns:p14="http://schemas.microsoft.com/office/powerpoint/2010/main" val="278601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Running the Project</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6"/>
            <a:ext cx="10515599" cy="715352"/>
          </a:xfrm>
        </p:spPr>
        <p:txBody>
          <a:bodyPr>
            <a:normAutofit/>
          </a:bodyPr>
          <a:lstStyle/>
          <a:p>
            <a:pPr marL="4763" indent="0">
              <a:lnSpc>
                <a:spcPct val="10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This is the Documentation page.</a:t>
            </a:r>
          </a:p>
        </p:txBody>
      </p:sp>
      <p:pic>
        <p:nvPicPr>
          <p:cNvPr id="6" name="Picture 5">
            <a:extLst>
              <a:ext uri="{FF2B5EF4-FFF2-40B4-BE49-F238E27FC236}">
                <a16:creationId xmlns:a16="http://schemas.microsoft.com/office/drawing/2014/main" id="{4A5562DD-3EAB-420B-AA58-0A74C4CA9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319" y="2540978"/>
            <a:ext cx="8602681" cy="43149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54304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Other files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4" name="Picture 3">
            <a:extLst>
              <a:ext uri="{FF2B5EF4-FFF2-40B4-BE49-F238E27FC236}">
                <a16:creationId xmlns:a16="http://schemas.microsoft.com/office/drawing/2014/main" id="{81DC8B0F-8F8B-40DE-9D1D-F56AF6A60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525695"/>
            <a:ext cx="6096000" cy="1321510"/>
          </a:xfrm>
          <a:prstGeom prst="rect">
            <a:avLst/>
          </a:prstGeom>
          <a:ln>
            <a:noFill/>
          </a:ln>
          <a:effectLst>
            <a:outerShdw blurRad="190500" algn="tl" rotWithShape="0">
              <a:srgbClr val="000000">
                <a:alpha val="70000"/>
              </a:srgbClr>
            </a:outerShdw>
          </a:effectLst>
        </p:spPr>
      </p:pic>
      <p:sp>
        <p:nvSpPr>
          <p:cNvPr id="10" name="Content Placeholder 2">
            <a:extLst>
              <a:ext uri="{FF2B5EF4-FFF2-40B4-BE49-F238E27FC236}">
                <a16:creationId xmlns:a16="http://schemas.microsoft.com/office/drawing/2014/main" id="{562120DE-254D-4D77-B487-1C98039426D8}"/>
              </a:ext>
            </a:extLst>
          </p:cNvPr>
          <p:cNvSpPr>
            <a:spLocks noGrp="1"/>
          </p:cNvSpPr>
          <p:nvPr>
            <p:ph idx="1"/>
          </p:nvPr>
        </p:nvSpPr>
        <p:spPr>
          <a:xfrm>
            <a:off x="838201" y="1825627"/>
            <a:ext cx="4885943" cy="1393061"/>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Other files in the system are .htaccess, index.php and php.ini files.</a:t>
            </a:r>
          </a:p>
        </p:txBody>
      </p:sp>
    </p:spTree>
    <p:extLst>
      <p:ext uri="{BB962C8B-B14F-4D97-AF65-F5344CB8AC3E}">
        <p14:creationId xmlns:p14="http://schemas.microsoft.com/office/powerpoint/2010/main" val="18360912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Other files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10" name="Content Placeholder 2">
            <a:extLst>
              <a:ext uri="{FF2B5EF4-FFF2-40B4-BE49-F238E27FC236}">
                <a16:creationId xmlns:a16="http://schemas.microsoft.com/office/drawing/2014/main" id="{562120DE-254D-4D77-B487-1C98039426D8}"/>
              </a:ext>
            </a:extLst>
          </p:cNvPr>
          <p:cNvSpPr>
            <a:spLocks noGrp="1"/>
          </p:cNvSpPr>
          <p:nvPr>
            <p:ph idx="1"/>
          </p:nvPr>
        </p:nvSpPr>
        <p:spPr>
          <a:xfrm>
            <a:off x="838201" y="1825627"/>
            <a:ext cx="6614159" cy="4667248"/>
          </a:xfrm>
        </p:spPr>
        <p:txBody>
          <a:bodyPr>
            <a:normAutofit fontScale="92500"/>
          </a:bodyPr>
          <a:lstStyle/>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index.php file is the first one to open.</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It requires some initial files like configuration files and error file.</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Then autoloads all the classes inside the directories passed in an enhanced for loop, so they are registered automatically.</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Then an instantiation of the ExternalSecurity class and Router class is done.</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last one and the most important is the initiate() method calling. That method call will do the rest we explained earlier in the Router class.</a:t>
            </a:r>
          </a:p>
        </p:txBody>
      </p:sp>
      <p:pic>
        <p:nvPicPr>
          <p:cNvPr id="6" name="Picture 5">
            <a:extLst>
              <a:ext uri="{FF2B5EF4-FFF2-40B4-BE49-F238E27FC236}">
                <a16:creationId xmlns:a16="http://schemas.microsoft.com/office/drawing/2014/main" id="{C76C44D2-3246-4FDA-928D-660C11375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984" y="1692223"/>
            <a:ext cx="4319016" cy="51657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7506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Other files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10" name="Content Placeholder 2">
            <a:extLst>
              <a:ext uri="{FF2B5EF4-FFF2-40B4-BE49-F238E27FC236}">
                <a16:creationId xmlns:a16="http://schemas.microsoft.com/office/drawing/2014/main" id="{562120DE-254D-4D77-B487-1C98039426D8}"/>
              </a:ext>
            </a:extLst>
          </p:cNvPr>
          <p:cNvSpPr>
            <a:spLocks noGrp="1"/>
          </p:cNvSpPr>
          <p:nvPr>
            <p:ph idx="1"/>
          </p:nvPr>
        </p:nvSpPr>
        <p:spPr>
          <a:xfrm>
            <a:off x="838201" y="1825627"/>
            <a:ext cx="10515598" cy="981581"/>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.htaccess and php.ini files shown below, are responsible for preventing the user to access forbidden 403 pages and for shutting all the error reports down.</a:t>
            </a:r>
          </a:p>
        </p:txBody>
      </p:sp>
      <p:pic>
        <p:nvPicPr>
          <p:cNvPr id="4" name="Picture 3">
            <a:extLst>
              <a:ext uri="{FF2B5EF4-FFF2-40B4-BE49-F238E27FC236}">
                <a16:creationId xmlns:a16="http://schemas.microsoft.com/office/drawing/2014/main" id="{38B2C6E3-184D-4ED4-9453-0A7162AAB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428" y="2807208"/>
            <a:ext cx="3536572" cy="405079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849931B-A53D-44F9-A257-E7189E6B8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07208"/>
            <a:ext cx="2443190" cy="405079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6FACA0C1-9FD5-4A3A-90CD-C99225063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3190" y="3984840"/>
            <a:ext cx="6212238" cy="2873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991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(Directory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9" name="Picture 8">
            <a:extLst>
              <a:ext uri="{FF2B5EF4-FFF2-40B4-BE49-F238E27FC236}">
                <a16:creationId xmlns:a16="http://schemas.microsoft.com/office/drawing/2014/main" id="{76664558-56F7-44CA-9FEB-D0FDEB08E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030"/>
            <a:ext cx="12192000" cy="37519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149442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(Class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4" name="Picture 3">
            <a:extLst>
              <a:ext uri="{FF2B5EF4-FFF2-40B4-BE49-F238E27FC236}">
                <a16:creationId xmlns:a16="http://schemas.microsoft.com/office/drawing/2014/main" id="{3EB23563-8B8D-4D12-9DB1-58752D678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2304"/>
            <a:ext cx="6097626" cy="442569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3DED0E6-94F1-43A6-B649-FD6ED599D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5130"/>
            <a:ext cx="6096000" cy="51670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25446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(Class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3D5347C7-51A0-4918-9A74-345EEFA30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6868"/>
            <a:ext cx="12192000" cy="5331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0903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(Class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4" name="Picture 3">
            <a:extLst>
              <a:ext uri="{FF2B5EF4-FFF2-40B4-BE49-F238E27FC236}">
                <a16:creationId xmlns:a16="http://schemas.microsoft.com/office/drawing/2014/main" id="{E2DD1EC5-5C1A-4C4D-ACAC-380A6DA9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140" y="3846974"/>
            <a:ext cx="4594860" cy="301102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564C27DC-BBE3-460E-A31D-BFD7935A0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15640"/>
            <a:ext cx="7597140" cy="36423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85510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(Class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2FFCC997-A9B2-42F4-847E-A364D600A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2582"/>
            <a:ext cx="12192000" cy="52054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50281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(Class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4" name="Picture 3">
            <a:extLst>
              <a:ext uri="{FF2B5EF4-FFF2-40B4-BE49-F238E27FC236}">
                <a16:creationId xmlns:a16="http://schemas.microsoft.com/office/drawing/2014/main" id="{FDE46C27-8953-4848-A967-2735BA1CB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0724"/>
            <a:ext cx="6096000" cy="51972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0CC16A3-7722-4A3E-BB8B-21688E85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50788"/>
            <a:ext cx="6096000" cy="49072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95903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UML Diagrams (Class Diagram)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F82D1DAD-1892-4485-B65C-32A849B5D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4328"/>
            <a:ext cx="8584742" cy="4233672"/>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CB9F34B-3BA1-4661-A661-E54645D72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346" y="4892040"/>
            <a:ext cx="3605654" cy="19659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402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Running the Project</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6"/>
            <a:ext cx="10515599" cy="724144"/>
          </a:xfrm>
        </p:spPr>
        <p:txBody>
          <a:bodyPr>
            <a:normAutofit/>
          </a:bodyPr>
          <a:lstStyle/>
          <a:p>
            <a:pPr marL="4763" indent="0">
              <a:lnSpc>
                <a:spcPct val="10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There is also an Authentication system coming with the framework.</a:t>
            </a:r>
          </a:p>
        </p:txBody>
      </p:sp>
      <p:pic>
        <p:nvPicPr>
          <p:cNvPr id="9" name="Picture 8">
            <a:extLst>
              <a:ext uri="{FF2B5EF4-FFF2-40B4-BE49-F238E27FC236}">
                <a16:creationId xmlns:a16="http://schemas.microsoft.com/office/drawing/2014/main" id="{00C8AA7C-3594-4DAE-94F1-366E49289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065" y="3868185"/>
            <a:ext cx="6010938" cy="2989816"/>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A5E40288-EFF2-4064-AACA-4F1FB2517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68184"/>
            <a:ext cx="5954587" cy="29898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34291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Other Information</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7" name="Content Placeholder 2">
            <a:extLst>
              <a:ext uri="{FF2B5EF4-FFF2-40B4-BE49-F238E27FC236}">
                <a16:creationId xmlns:a16="http://schemas.microsoft.com/office/drawing/2014/main" id="{0C1DB824-9DAC-4AC5-958F-AF772C8071A0}"/>
              </a:ext>
            </a:extLst>
          </p:cNvPr>
          <p:cNvSpPr>
            <a:spLocks noGrp="1"/>
          </p:cNvSpPr>
          <p:nvPr>
            <p:ph idx="1"/>
          </p:nvPr>
        </p:nvSpPr>
        <p:spPr>
          <a:xfrm>
            <a:off x="838202" y="1825625"/>
            <a:ext cx="10515598" cy="4667250"/>
          </a:xfrm>
        </p:spPr>
        <p:txBody>
          <a:bodyPr>
            <a:normAutofit fontScale="92500" lnSpcReduction="10000"/>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Concepts which helped in developing this framework:</a:t>
            </a:r>
          </a:p>
          <a:p>
            <a:pPr marL="4763" indent="0">
              <a:lnSpc>
                <a:spcPct val="100000"/>
              </a:lnSpc>
              <a:buClr>
                <a:schemeClr val="bg1"/>
              </a:buClr>
              <a:buNone/>
            </a:pPr>
            <a:endParaRPr lang="en-US" sz="2400" b="1" dirty="0">
              <a:solidFill>
                <a:schemeClr val="bg1">
                  <a:lumMod val="85000"/>
                </a:schemeClr>
              </a:solidFill>
              <a:latin typeface="Segoe UI Light" panose="020B0502040204020203" pitchFamily="34" charset="0"/>
              <a:cs typeface="Segoe UI Light" panose="020B0502040204020203" pitchFamily="34" charset="0"/>
            </a:endParaRPr>
          </a:p>
          <a:p>
            <a:pPr marL="0" indent="0">
              <a:lnSpc>
                <a:spcPct val="100000"/>
              </a:lnSpc>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From PHP Language: </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Routing URLs</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CSRF (Cross-Site Request Forgery) Tokens</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PDO (PHP Data Objects) Database Connection</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Autoloader methods</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Form builder</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Query builder (CRUD)</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Form Validator</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Middleware</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Other security aspects (global variables and error reporting)</a:t>
            </a:r>
          </a:p>
          <a:p>
            <a:pPr lvl="1">
              <a:lnSpc>
                <a:spcPct val="100000"/>
              </a:lnSpc>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Authenticating (Login &amp; register)</a:t>
            </a:r>
          </a:p>
          <a:p>
            <a:pPr marL="4763" indent="0">
              <a:lnSpc>
                <a:spcPct val="100000"/>
              </a:lnSpc>
              <a:buClr>
                <a:schemeClr val="bg1"/>
              </a:buClr>
              <a:buNone/>
            </a:pPr>
            <a:endParaRPr lang="en-US" sz="2000" b="1" dirty="0">
              <a:solidFill>
                <a:schemeClr val="bg1">
                  <a:lumMod val="8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4211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Other Information</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7" name="Content Placeholder 2">
            <a:extLst>
              <a:ext uri="{FF2B5EF4-FFF2-40B4-BE49-F238E27FC236}">
                <a16:creationId xmlns:a16="http://schemas.microsoft.com/office/drawing/2014/main" id="{0C1DB824-9DAC-4AC5-958F-AF772C8071A0}"/>
              </a:ext>
            </a:extLst>
          </p:cNvPr>
          <p:cNvSpPr>
            <a:spLocks noGrp="1"/>
          </p:cNvSpPr>
          <p:nvPr>
            <p:ph idx="1"/>
          </p:nvPr>
        </p:nvSpPr>
        <p:spPr>
          <a:xfrm>
            <a:off x="838202" y="1825625"/>
            <a:ext cx="7464550" cy="3669919"/>
          </a:xfrm>
        </p:spPr>
        <p:txBody>
          <a:bodyPr>
            <a:normAutofit/>
          </a:bodyPr>
          <a:lstStyle/>
          <a:p>
            <a:pPr marL="0" indent="0">
              <a:lnSpc>
                <a:spcPct val="100000"/>
              </a:lnSpc>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From Object Oriented Programming (OOP) Paradigm: </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Classes &amp; Objects (Static classes, constructors)</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Inheritance &amp; Composition</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Interfaces &amp; Abstraction</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Static &amp; Dynamic Polymorphisms</a:t>
            </a:r>
          </a:p>
          <a:p>
            <a:pPr marL="461963" lvl="1" indent="0">
              <a:lnSpc>
                <a:spcPct val="100000"/>
              </a:lnSpc>
              <a:buClr>
                <a:schemeClr val="bg1"/>
              </a:buClr>
              <a:buNone/>
            </a:pPr>
            <a:endParaRPr lang="en-US" sz="1600" b="1" dirty="0">
              <a:solidFill>
                <a:schemeClr val="bg1">
                  <a:lumMod val="85000"/>
                </a:schemeClr>
              </a:solidFill>
              <a:latin typeface="Segoe UI Light" panose="020B0502040204020203" pitchFamily="34" charset="0"/>
              <a:cs typeface="Segoe UI Light" panose="020B0502040204020203" pitchFamily="34" charset="0"/>
            </a:endParaRPr>
          </a:p>
          <a:p>
            <a:pPr marL="4763" indent="0">
              <a:lnSpc>
                <a:spcPct val="100000"/>
              </a:lnSpc>
              <a:buClr>
                <a:schemeClr val="bg1"/>
              </a:buClr>
              <a:buNone/>
            </a:pPr>
            <a:r>
              <a:rPr lang="en-US" sz="2000" b="1" dirty="0">
                <a:solidFill>
                  <a:schemeClr val="bg1">
                    <a:lumMod val="85000"/>
                  </a:schemeClr>
                </a:solidFill>
                <a:latin typeface="Segoe UI Light" panose="020B0502040204020203" pitchFamily="34" charset="0"/>
                <a:cs typeface="Segoe UI Light" panose="020B0502040204020203" pitchFamily="34" charset="0"/>
              </a:rPr>
              <a:t>From Software Architecture (Design Patterns):</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Singleton Creational Pattern</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MVC Architectural Pattern</a:t>
            </a:r>
          </a:p>
          <a:p>
            <a:pPr marL="804863" lvl="1" indent="-342900">
              <a:lnSpc>
                <a:spcPct val="100000"/>
              </a:lnSpc>
              <a:buClr>
                <a:schemeClr val="bg1"/>
              </a:buClr>
              <a:buFont typeface="Courier New" panose="02070309020205020404" pitchFamily="49" charset="0"/>
              <a:buChar char="o"/>
            </a:pPr>
            <a:r>
              <a:rPr lang="en-US" sz="1600" b="1" dirty="0">
                <a:solidFill>
                  <a:schemeClr val="bg1">
                    <a:lumMod val="85000"/>
                  </a:schemeClr>
                </a:solidFill>
                <a:latin typeface="Segoe UI Light" panose="020B0502040204020203" pitchFamily="34" charset="0"/>
                <a:cs typeface="Segoe UI Light" panose="020B0502040204020203" pitchFamily="34" charset="0"/>
              </a:rPr>
              <a:t>Façade Structural Pattern</a:t>
            </a:r>
          </a:p>
        </p:txBody>
      </p:sp>
    </p:spTree>
    <p:extLst>
      <p:ext uri="{BB962C8B-B14F-4D97-AF65-F5344CB8AC3E}">
        <p14:creationId xmlns:p14="http://schemas.microsoft.com/office/powerpoint/2010/main" val="1915487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Other Information</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9382758" cy="3803015"/>
          </a:xfrm>
        </p:spPr>
        <p:txBody>
          <a:bodyPr>
            <a:normAutofit/>
          </a:bodyPr>
          <a:lstStyle/>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Project Specifications</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PHP Version: 7.3.10</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Bootstrap Version: 4.1.1</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Visual Studio Code Version: 1.42.0 x64</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Apache/2.4.33 (Win32) OpenSSL/1.1.0h PHP/7.2.5 Server at localhost Port 80</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Created: Wednesday, ‎February ‎12, ‎2020, ‏‎7:59 PM</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Last modified: Wednesday, ‎February ‎12, ‎2020, ‏‎8:01 PM</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Size: 559 KB (484,750 bytes)</a:t>
            </a:r>
          </a:p>
          <a:p>
            <a:pPr marL="804863" lvl="1" indent="-342900">
              <a:lnSpc>
                <a:spcPct val="11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Contains: 81 Files, 44 Folders</a:t>
            </a:r>
          </a:p>
        </p:txBody>
      </p:sp>
    </p:spTree>
    <p:extLst>
      <p:ext uri="{BB962C8B-B14F-4D97-AF65-F5344CB8AC3E}">
        <p14:creationId xmlns:p14="http://schemas.microsoft.com/office/powerpoint/2010/main" val="3884593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DF90-8F4F-4BED-BD74-7611E20E0C27}"/>
              </a:ext>
            </a:extLst>
          </p:cNvPr>
          <p:cNvSpPr>
            <a:spLocks noGrp="1"/>
          </p:cNvSpPr>
          <p:nvPr>
            <p:ph type="ctrTitle"/>
          </p:nvPr>
        </p:nvSpPr>
        <p:spPr>
          <a:xfrm>
            <a:off x="5129872" y="2447766"/>
            <a:ext cx="3223098" cy="743420"/>
          </a:xfrm>
        </p:spPr>
        <p:txBody>
          <a:bodyPr>
            <a:normAutofit/>
          </a:bodyPr>
          <a:lstStyle/>
          <a:p>
            <a:r>
              <a:rPr lang="en-US" sz="4400" dirty="0">
                <a:solidFill>
                  <a:schemeClr val="bg1"/>
                </a:solidFill>
                <a:latin typeface="Segoe UI Semibold" panose="020B0702040204020203" pitchFamily="34" charset="0"/>
                <a:cs typeface="Segoe UI Semibold" panose="020B0702040204020203" pitchFamily="34" charset="0"/>
              </a:rPr>
              <a:t>Adequate</a:t>
            </a:r>
          </a:p>
        </p:txBody>
      </p:sp>
      <p:sp>
        <p:nvSpPr>
          <p:cNvPr id="3" name="Subtitle 2">
            <a:extLst>
              <a:ext uri="{FF2B5EF4-FFF2-40B4-BE49-F238E27FC236}">
                <a16:creationId xmlns:a16="http://schemas.microsoft.com/office/drawing/2014/main" id="{CFD9C9B1-2C0B-4721-A427-614931C7EA58}"/>
              </a:ext>
            </a:extLst>
          </p:cNvPr>
          <p:cNvSpPr>
            <a:spLocks noGrp="1"/>
          </p:cNvSpPr>
          <p:nvPr>
            <p:ph type="subTitle" idx="1"/>
          </p:nvPr>
        </p:nvSpPr>
        <p:spPr>
          <a:xfrm>
            <a:off x="1455906" y="3775076"/>
            <a:ext cx="9144000" cy="532217"/>
          </a:xfrm>
          <a:noFill/>
        </p:spPr>
        <p:txBody>
          <a:bodyPr>
            <a:normAutofit/>
          </a:bodyPr>
          <a:lstStyle/>
          <a:p>
            <a:pPr>
              <a:lnSpc>
                <a:spcPct val="100000"/>
              </a:lnSpc>
            </a:pPr>
            <a:r>
              <a:rPr lang="en-US" sz="2800" b="1" dirty="0">
                <a:solidFill>
                  <a:schemeClr val="bg1">
                    <a:lumMod val="85000"/>
                  </a:schemeClr>
                </a:solidFill>
                <a:latin typeface="Segoe UI Light" panose="020B0502040204020203" pitchFamily="34" charset="0"/>
                <a:cs typeface="Segoe UI Light" panose="020B0502040204020203" pitchFamily="34" charset="0"/>
              </a:rPr>
              <a:t>Creator: </a:t>
            </a:r>
            <a:r>
              <a:rPr lang="en-US" sz="2800" b="1" dirty="0">
                <a:solidFill>
                  <a:schemeClr val="bg1"/>
                </a:solidFill>
                <a:latin typeface="Segoe UI Light" panose="020B0502040204020203" pitchFamily="34" charset="0"/>
                <a:cs typeface="Segoe UI Light" panose="020B0502040204020203" pitchFamily="34" charset="0"/>
              </a:rPr>
              <a:t>Gerald Nika</a:t>
            </a:r>
            <a:r>
              <a:rPr lang="en-US" sz="2800" b="1" dirty="0">
                <a:solidFill>
                  <a:schemeClr val="bg1">
                    <a:lumMod val="85000"/>
                  </a:schemeClr>
                </a:solidFill>
                <a:latin typeface="Segoe UI Light" panose="020B0502040204020203" pitchFamily="34" charset="0"/>
                <a:cs typeface="Segoe UI Light" panose="020B0502040204020203" pitchFamily="34" charset="0"/>
              </a:rPr>
              <a:t>.</a:t>
            </a:r>
          </a:p>
        </p:txBody>
      </p:sp>
      <p:pic>
        <p:nvPicPr>
          <p:cNvPr id="5" name="Picture 4">
            <a:extLst>
              <a:ext uri="{FF2B5EF4-FFF2-40B4-BE49-F238E27FC236}">
                <a16:creationId xmlns:a16="http://schemas.microsoft.com/office/drawing/2014/main" id="{05E1E598-B70E-42C3-B0F6-998207678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004" y="2209952"/>
            <a:ext cx="1219048" cy="1219048"/>
          </a:xfrm>
          <a:prstGeom prst="rect">
            <a:avLst/>
          </a:prstGeom>
        </p:spPr>
      </p:pic>
    </p:spTree>
    <p:extLst>
      <p:ext uri="{BB962C8B-B14F-4D97-AF65-F5344CB8AC3E}">
        <p14:creationId xmlns:p14="http://schemas.microsoft.com/office/powerpoint/2010/main" val="297249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Running the Project</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6"/>
            <a:ext cx="10515599" cy="1603374"/>
          </a:xfrm>
        </p:spPr>
        <p:txBody>
          <a:bodyPr>
            <a:normAutofit/>
          </a:bodyPr>
          <a:lstStyle/>
          <a:p>
            <a:pPr marL="4763" indent="0">
              <a:lnSpc>
                <a:spcPct val="11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You should be redirected to the user Profile page after logging in or registering.</a:t>
            </a:r>
          </a:p>
          <a:p>
            <a:pPr marL="4763" indent="0">
              <a:lnSpc>
                <a:spcPct val="11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You can change the user credentials in Settings page.</a:t>
            </a:r>
          </a:p>
        </p:txBody>
      </p:sp>
      <p:pic>
        <p:nvPicPr>
          <p:cNvPr id="4" name="Picture 3">
            <a:extLst>
              <a:ext uri="{FF2B5EF4-FFF2-40B4-BE49-F238E27FC236}">
                <a16:creationId xmlns:a16="http://schemas.microsoft.com/office/drawing/2014/main" id="{0D0910C0-18DC-47A8-AF7A-FC808D1B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577" y="3841751"/>
            <a:ext cx="6102423" cy="301625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5B3F3E65-070E-46F8-BCD9-5254349A5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1750"/>
            <a:ext cx="6096000" cy="30162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603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Running the Project</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6"/>
            <a:ext cx="10515599" cy="612774"/>
          </a:xfrm>
        </p:spPr>
        <p:txBody>
          <a:bodyPr>
            <a:normAutofit/>
          </a:bodyPr>
          <a:lstStyle/>
          <a:p>
            <a:pPr marL="4763" indent="0">
              <a:lnSpc>
                <a:spcPct val="10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These are the Terms and Conditions, and Privacy Policy pages.</a:t>
            </a:r>
          </a:p>
        </p:txBody>
      </p:sp>
      <p:pic>
        <p:nvPicPr>
          <p:cNvPr id="6" name="Picture 5">
            <a:extLst>
              <a:ext uri="{FF2B5EF4-FFF2-40B4-BE49-F238E27FC236}">
                <a16:creationId xmlns:a16="http://schemas.microsoft.com/office/drawing/2014/main" id="{AFBE4E03-5973-43AA-9641-6FC8B9E87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68160"/>
            <a:ext cx="4169134" cy="210439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406C84A-5BC8-486F-96D7-1A367673F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933" y="2568159"/>
            <a:ext cx="4191132" cy="210439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D4F5815-24E4-4CB5-B086-25A83F962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1864" y="3828272"/>
            <a:ext cx="3730136" cy="187490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E369563-2594-4AC3-A70A-0332E0367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765725"/>
            <a:ext cx="4169134" cy="209227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34122B59-5253-44EE-9C99-78A0B2F47E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9933" y="4755813"/>
            <a:ext cx="4169134" cy="21021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3512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Directory Structure</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6913879" cy="1039495"/>
          </a:xfrm>
        </p:spPr>
        <p:txBody>
          <a:bodyPr>
            <a:normAutofit/>
          </a:bodyPr>
          <a:lstStyle/>
          <a:p>
            <a:pPr marL="4763" indent="0">
              <a:lnSpc>
                <a:spcPct val="10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After the installation, the </a:t>
            </a:r>
            <a:r>
              <a:rPr lang="en-US" b="1" dirty="0">
                <a:solidFill>
                  <a:schemeClr val="bg1"/>
                </a:solidFill>
                <a:latin typeface="Segoe UI Light" panose="020B0502040204020203" pitchFamily="34" charset="0"/>
                <a:cs typeface="Segoe UI Light" panose="020B0502040204020203" pitchFamily="34" charset="0"/>
              </a:rPr>
              <a:t>Adequate</a:t>
            </a:r>
            <a:r>
              <a:rPr lang="en-US" b="1" dirty="0">
                <a:solidFill>
                  <a:schemeClr val="bg1">
                    <a:lumMod val="85000"/>
                  </a:schemeClr>
                </a:solidFill>
                <a:latin typeface="Segoe UI Light" panose="020B0502040204020203" pitchFamily="34" charset="0"/>
                <a:cs typeface="Segoe UI Light" panose="020B0502040204020203" pitchFamily="34" charset="0"/>
              </a:rPr>
              <a:t> project should have this project directory tree.</a:t>
            </a:r>
          </a:p>
        </p:txBody>
      </p:sp>
      <p:pic>
        <p:nvPicPr>
          <p:cNvPr id="7" name="Picture 6">
            <a:extLst>
              <a:ext uri="{FF2B5EF4-FFF2-40B4-BE49-F238E27FC236}">
                <a16:creationId xmlns:a16="http://schemas.microsoft.com/office/drawing/2014/main" id="{7E40643A-41C9-46FF-AE13-3CC13AEB6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218" y="1690688"/>
            <a:ext cx="3949782"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406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Directory Structure</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860892" cy="4696632"/>
          </a:xfrm>
        </p:spPr>
        <p:txBody>
          <a:bodyPr>
            <a:normAutofit fontScale="92500" lnSpcReduction="10000"/>
          </a:bodyPr>
          <a:lstStyle/>
          <a:p>
            <a:pPr marL="461963" indent="-457200">
              <a:lnSpc>
                <a:spcPct val="110000"/>
              </a:lnSpc>
              <a:buClr>
                <a:schemeClr val="bg1"/>
              </a:buClr>
              <a:buFont typeface="Courier New" panose="02070309020205020404" pitchFamily="49" charset="0"/>
              <a:buChar char="o"/>
            </a:pPr>
            <a:r>
              <a:rPr lang="en-US" b="1" dirty="0">
                <a:solidFill>
                  <a:schemeClr val="bg1">
                    <a:lumMod val="85000"/>
                  </a:schemeClr>
                </a:solidFill>
                <a:latin typeface="Segoe UI Light" panose="020B0502040204020203" pitchFamily="34" charset="0"/>
                <a:cs typeface="Segoe UI Light" panose="020B0502040204020203" pitchFamily="34" charset="0"/>
              </a:rPr>
              <a:t>app:</a:t>
            </a:r>
          </a:p>
          <a:p>
            <a:pPr marL="919163" lvl="2" indent="0">
              <a:lnSpc>
                <a:spcPct val="11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The ‘heart’ of the application live in this directory. This directory is autoloaded by the vendor\Router class, using its routing methods. All your Controllers and Model can be found here. Also here you can find some Helper files, Asset file callers, Form builders and CSRF Token generators.</a:t>
            </a:r>
          </a:p>
          <a:p>
            <a:pPr marL="461963" indent="-457200">
              <a:lnSpc>
                <a:spcPct val="110000"/>
              </a:lnSpc>
              <a:buClr>
                <a:schemeClr val="bg1"/>
              </a:buClr>
              <a:buFont typeface="Courier New" panose="02070309020205020404" pitchFamily="49" charset="0"/>
              <a:buChar char="o"/>
            </a:pPr>
            <a:r>
              <a:rPr lang="en-US" b="1" dirty="0">
                <a:solidFill>
                  <a:schemeClr val="bg1">
                    <a:lumMod val="85000"/>
                  </a:schemeClr>
                </a:solidFill>
                <a:latin typeface="Segoe UI Light" panose="020B0502040204020203" pitchFamily="34" charset="0"/>
                <a:cs typeface="Segoe UI Light" panose="020B0502040204020203" pitchFamily="34" charset="0"/>
              </a:rPr>
              <a:t>configurations:</a:t>
            </a:r>
          </a:p>
          <a:p>
            <a:pPr marL="919163" lvl="2" indent="0">
              <a:lnSpc>
                <a:spcPct val="11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Contains all of your application’s configuration files.</a:t>
            </a:r>
          </a:p>
          <a:p>
            <a:pPr marL="461963" indent="-457200">
              <a:lnSpc>
                <a:spcPct val="110000"/>
              </a:lnSpc>
              <a:buClr>
                <a:schemeClr val="bg1"/>
              </a:buClr>
              <a:buFont typeface="Courier New" panose="02070309020205020404" pitchFamily="49" charset="0"/>
              <a:buChar char="o"/>
            </a:pPr>
            <a:r>
              <a:rPr lang="en-US" b="1" dirty="0">
                <a:solidFill>
                  <a:schemeClr val="bg1">
                    <a:lumMod val="85000"/>
                  </a:schemeClr>
                </a:solidFill>
                <a:latin typeface="Segoe UI Light" panose="020B0502040204020203" pitchFamily="34" charset="0"/>
                <a:cs typeface="Segoe UI Light" panose="020B0502040204020203" pitchFamily="34" charset="0"/>
              </a:rPr>
              <a:t>database:</a:t>
            </a:r>
          </a:p>
          <a:p>
            <a:pPr marL="919163" lvl="2" indent="0">
              <a:lnSpc>
                <a:spcPct val="11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Contains your database .sql files, which will be imported into your DBMS.</a:t>
            </a:r>
          </a:p>
          <a:p>
            <a:pPr marL="461963" indent="-457200">
              <a:lnSpc>
                <a:spcPct val="110000"/>
              </a:lnSpc>
              <a:buClr>
                <a:schemeClr val="bg1"/>
              </a:buClr>
              <a:buFont typeface="Courier New" panose="02070309020205020404" pitchFamily="49" charset="0"/>
              <a:buChar char="o"/>
            </a:pPr>
            <a:r>
              <a:rPr lang="en-US" b="1" dirty="0">
                <a:solidFill>
                  <a:schemeClr val="bg1">
                    <a:lumMod val="85000"/>
                  </a:schemeClr>
                </a:solidFill>
                <a:latin typeface="Segoe UI Light" panose="020B0502040204020203" pitchFamily="34" charset="0"/>
                <a:cs typeface="Segoe UI Light" panose="020B0502040204020203" pitchFamily="34" charset="0"/>
              </a:rPr>
              <a:t>lang:</a:t>
            </a:r>
          </a:p>
          <a:p>
            <a:pPr marL="919163" lvl="2" indent="0">
              <a:lnSpc>
                <a:spcPct val="11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Here you can place your language files for providing multi-language functionality in your system. Also here you can find some global variables which hold the error texts.</a:t>
            </a:r>
          </a:p>
        </p:txBody>
      </p:sp>
    </p:spTree>
    <p:extLst>
      <p:ext uri="{BB962C8B-B14F-4D97-AF65-F5344CB8AC3E}">
        <p14:creationId xmlns:p14="http://schemas.microsoft.com/office/powerpoint/2010/main" val="3194208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Directory Structure</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860892" cy="4696632"/>
          </a:xfrm>
        </p:spPr>
        <p:txBody>
          <a:bodyPr>
            <a:normAutofit fontScale="77500" lnSpcReduction="20000"/>
          </a:bodyPr>
          <a:lstStyle/>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libs:</a:t>
            </a:r>
          </a:p>
          <a:p>
            <a:pPr marL="919163" lvl="2" indent="0">
              <a:lnSpc>
                <a:spcPct val="12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One of the main features of this framework is the Packaging System. If you want to import external packages into your system without having to deal with all the messiness, you can place them all in one folder and we will do all the work for you. A class implementing Façade structural pattern, has all the methods you need to connect your library and use your library's functions throughout the system. It will instantiate all the classes in your package and you can access their instances statically.</a:t>
            </a:r>
          </a:p>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logs:</a:t>
            </a:r>
          </a:p>
          <a:p>
            <a:pPr marL="919163" lvl="2" indent="0">
              <a:lnSpc>
                <a:spcPct val="12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All your errors are dumped in log files here, while your site is up and running.</a:t>
            </a:r>
          </a:p>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public:</a:t>
            </a:r>
          </a:p>
          <a:p>
            <a:pPr marL="919163" lvl="2" indent="0">
              <a:lnSpc>
                <a:spcPct val="12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Contains all your assets such as CSS files, JS files and images.</a:t>
            </a:r>
          </a:p>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resources:</a:t>
            </a:r>
          </a:p>
          <a:p>
            <a:pPr marL="919163" lvl="2" indent="0">
              <a:lnSpc>
                <a:spcPct val="120000"/>
              </a:lnSpc>
              <a:buClr>
                <a:schemeClr val="bg1"/>
              </a:buClr>
              <a:buNone/>
            </a:pPr>
            <a:r>
              <a:rPr lang="en-US" sz="2100" b="1" dirty="0">
                <a:solidFill>
                  <a:schemeClr val="bg1">
                    <a:lumMod val="85000"/>
                  </a:schemeClr>
                </a:solidFill>
                <a:latin typeface="Segoe UI Light" panose="020B0502040204020203" pitchFamily="34" charset="0"/>
                <a:cs typeface="Segoe UI Light" panose="020B0502040204020203" pitchFamily="34" charset="0"/>
              </a:rPr>
              <a:t>All your views are placed here. They are contained inside a folder and have a custom JS file coming with them.</a:t>
            </a:r>
          </a:p>
        </p:txBody>
      </p:sp>
    </p:spTree>
    <p:extLst>
      <p:ext uri="{BB962C8B-B14F-4D97-AF65-F5344CB8AC3E}">
        <p14:creationId xmlns:p14="http://schemas.microsoft.com/office/powerpoint/2010/main" val="68086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Directory Structure</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860892" cy="4696632"/>
          </a:xfrm>
        </p:spPr>
        <p:txBody>
          <a:bodyPr>
            <a:normAutofit fontScale="77500" lnSpcReduction="20000"/>
          </a:bodyPr>
          <a:lstStyle/>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storage:</a:t>
            </a:r>
          </a:p>
          <a:p>
            <a:pPr marL="919163" lvl="2" indent="0">
              <a:lnSpc>
                <a:spcPct val="120000"/>
              </a:lnSpc>
              <a:buClr>
                <a:schemeClr val="bg1"/>
              </a:buClr>
              <a:buNone/>
            </a:pPr>
            <a:r>
              <a:rPr lang="en-US" sz="2100" b="1" dirty="0">
                <a:solidFill>
                  <a:schemeClr val="bg1">
                    <a:lumMod val="85000"/>
                  </a:schemeClr>
                </a:solidFill>
                <a:latin typeface="Segoe UI Light" panose="020B0502040204020203" pitchFamily="34" charset="0"/>
                <a:cs typeface="Segoe UI Light" panose="020B0502040204020203" pitchFamily="34" charset="0"/>
              </a:rPr>
              <a:t>It is the folder which holds all the user uploads.</a:t>
            </a:r>
          </a:p>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utilities:</a:t>
            </a:r>
          </a:p>
          <a:p>
            <a:pPr marL="919163" lvl="2" indent="0">
              <a:lnSpc>
                <a:spcPct val="120000"/>
              </a:lnSpc>
              <a:buClr>
                <a:schemeClr val="bg1"/>
              </a:buClr>
              <a:buNone/>
            </a:pPr>
            <a:r>
              <a:rPr lang="en-US" sz="2100" b="1" dirty="0">
                <a:solidFill>
                  <a:schemeClr val="bg1">
                    <a:lumMod val="85000"/>
                  </a:schemeClr>
                </a:solidFill>
                <a:latin typeface="Segoe UI Light" panose="020B0502040204020203" pitchFamily="34" charset="0"/>
                <a:cs typeface="Segoe UI Light" panose="020B0502040204020203" pitchFamily="34" charset="0"/>
              </a:rPr>
              <a:t>Inside you can find some utilities like ExternalSecurity which handles some security aspects like global variables security and error reporting system. There is also a FormValidator file which is responsible for validating your form inputs and a Middleware file which restricts users from accessing forbidden directories through the URL.</a:t>
            </a:r>
          </a:p>
          <a:p>
            <a:pPr marL="461963" indent="-457200">
              <a:lnSpc>
                <a:spcPct val="12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vendor:</a:t>
            </a:r>
          </a:p>
          <a:p>
            <a:pPr marL="919163" lvl="2" indent="0">
              <a:lnSpc>
                <a:spcPct val="120000"/>
              </a:lnSpc>
              <a:buClr>
                <a:schemeClr val="bg1"/>
              </a:buClr>
              <a:buNone/>
            </a:pPr>
            <a:r>
              <a:rPr lang="en-US" sz="2100" b="1" dirty="0">
                <a:solidFill>
                  <a:schemeClr val="bg1">
                    <a:lumMod val="85000"/>
                  </a:schemeClr>
                </a:solidFill>
                <a:latin typeface="Segoe UI Light" panose="020B0502040204020203" pitchFamily="34" charset="0"/>
                <a:cs typeface="Segoe UI Light" panose="020B0502040204020203" pitchFamily="34" charset="0"/>
              </a:rPr>
              <a:t>This is the most important folder of the project. This is the heart of the project that does all the routing and stuff. Inside are found a BaseController, BaseModel, BaseView, Database file to connect to the database and implement CRUD functions implementing from the CRUDInterface interface. The Encrypt file to encrypt passwords before storing them to the database. Session file that provides functions to manage sessions. A GetComponent class to render views and connect with model files, and the last, but not the least, a Router file. This file does all the routing and moving through directories passed as parameters in the URL.</a:t>
            </a:r>
          </a:p>
        </p:txBody>
      </p:sp>
    </p:spTree>
    <p:extLst>
      <p:ext uri="{BB962C8B-B14F-4D97-AF65-F5344CB8AC3E}">
        <p14:creationId xmlns:p14="http://schemas.microsoft.com/office/powerpoint/2010/main" val="3958609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Directory Structure</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860892" cy="4696632"/>
          </a:xfrm>
        </p:spPr>
        <p:txBody>
          <a:bodyPr>
            <a:normAutofit fontScale="92500"/>
          </a:bodyPr>
          <a:lstStyle/>
          <a:p>
            <a:pPr marL="461963" indent="-457200">
              <a:lnSpc>
                <a:spcPct val="110000"/>
              </a:lnSpc>
              <a:buClr>
                <a:schemeClr val="bg1"/>
              </a:buClr>
              <a:buFont typeface="Courier New" panose="02070309020205020404" pitchFamily="49" charset="0"/>
              <a:buChar char="o"/>
            </a:pPr>
            <a:r>
              <a:rPr lang="en-US" sz="3700" b="1" dirty="0">
                <a:solidFill>
                  <a:schemeClr val="bg1">
                    <a:lumMod val="85000"/>
                  </a:schemeClr>
                </a:solidFill>
                <a:latin typeface="Segoe UI Light" panose="020B0502040204020203" pitchFamily="34" charset="0"/>
                <a:cs typeface="Segoe UI Light" panose="020B0502040204020203" pitchFamily="34" charset="0"/>
              </a:rPr>
              <a:t>Outside all the directories are the .htaccess file which restricts URL navigation, a php.ini file which disables all error reports, index.php which is the first one to open and does all the autoloading of the classes, Readme.md which explains the system briefly and testAccounts which holds some test accounts created initially, todo file which holds all the plans for the future and php.ini file which does an advanced handling of the errors.</a:t>
            </a:r>
          </a:p>
        </p:txBody>
      </p:sp>
    </p:spTree>
    <p:extLst>
      <p:ext uri="{BB962C8B-B14F-4D97-AF65-F5344CB8AC3E}">
        <p14:creationId xmlns:p14="http://schemas.microsoft.com/office/powerpoint/2010/main" val="200578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Model – View – Controller (MVC)</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7" name="Picture 6">
            <a:extLst>
              <a:ext uri="{FF2B5EF4-FFF2-40B4-BE49-F238E27FC236}">
                <a16:creationId xmlns:a16="http://schemas.microsoft.com/office/drawing/2014/main" id="{85EC69D0-6EF9-42B1-845B-F4EA62737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152" y="1690689"/>
            <a:ext cx="5473848" cy="5167312"/>
          </a:xfrm>
          <a:prstGeom prst="rect">
            <a:avLst/>
          </a:prstGeom>
          <a:ln>
            <a:noFill/>
          </a:ln>
          <a:effectLst>
            <a:outerShdw blurRad="190500" algn="tl" rotWithShape="0">
              <a:srgbClr val="000000">
                <a:alpha val="70000"/>
              </a:srgbClr>
            </a:outerShdw>
          </a:effectLst>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5257798" cy="3177198"/>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Schema of MVC Design Pattern.</a:t>
            </a:r>
          </a:p>
          <a:p>
            <a:pPr marL="796925" lvl="1" indent="-393700">
              <a:lnSpc>
                <a:spcPct val="100000"/>
              </a:lnSpc>
              <a:buClr>
                <a:schemeClr val="bg1"/>
              </a:buClr>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A main advantage of MVC is separation of concern. Separation of concern means we divide the application Model, Control and View.</a:t>
            </a:r>
          </a:p>
          <a:p>
            <a:pPr marL="796925" lvl="1" indent="-393700">
              <a:lnSpc>
                <a:spcPct val="100000"/>
              </a:lnSpc>
              <a:buClr>
                <a:schemeClr val="bg1"/>
              </a:buClr>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We can easily maintain our application because of separation of concern.</a:t>
            </a:r>
          </a:p>
          <a:p>
            <a:pPr marL="796925" lvl="1" indent="-393700">
              <a:lnSpc>
                <a:spcPct val="100000"/>
              </a:lnSpc>
              <a:buClr>
                <a:schemeClr val="bg1"/>
              </a:buClr>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In the same time we can split many developers work at a time.</a:t>
            </a:r>
          </a:p>
        </p:txBody>
      </p:sp>
    </p:spTree>
    <p:extLst>
      <p:ext uri="{BB962C8B-B14F-4D97-AF65-F5344CB8AC3E}">
        <p14:creationId xmlns:p14="http://schemas.microsoft.com/office/powerpoint/2010/main" val="97134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What is Adequate?</a:t>
            </a:r>
          </a:p>
        </p:txBody>
      </p:sp>
      <p:sp>
        <p:nvSpPr>
          <p:cNvPr id="3" name="Content Placeholder 2">
            <a:extLst>
              <a:ext uri="{FF2B5EF4-FFF2-40B4-BE49-F238E27FC236}">
                <a16:creationId xmlns:a16="http://schemas.microsoft.com/office/drawing/2014/main" id="{BEC942BA-DB36-444C-A7AC-8D7361A7CB8B}"/>
              </a:ext>
            </a:extLst>
          </p:cNvPr>
          <p:cNvSpPr>
            <a:spLocks noGrp="1"/>
          </p:cNvSpPr>
          <p:nvPr>
            <p:ph idx="1"/>
          </p:nvPr>
        </p:nvSpPr>
        <p:spPr/>
        <p:txBody>
          <a:bodyPr>
            <a:normAutofit/>
          </a:bodyPr>
          <a:lstStyle/>
          <a:p>
            <a:pPr marL="398463" indent="-393700">
              <a:lnSpc>
                <a:spcPct val="100000"/>
              </a:lnSpc>
              <a:buClr>
                <a:schemeClr val="bg1"/>
              </a:buClr>
              <a:buFont typeface="Courier New" panose="02070309020205020404" pitchFamily="49" charset="0"/>
              <a:buChar char="o"/>
            </a:pPr>
            <a:r>
              <a:rPr lang="en-US" sz="2400" b="1" dirty="0">
                <a:solidFill>
                  <a:schemeClr val="bg1"/>
                </a:solidFill>
                <a:latin typeface="Segoe UI Light" panose="020B0502040204020203" pitchFamily="34" charset="0"/>
                <a:cs typeface="Segoe UI Light" panose="020B0502040204020203" pitchFamily="34" charset="0"/>
              </a:rPr>
              <a:t>Adequate</a:t>
            </a:r>
            <a:r>
              <a:rPr lang="en-US" sz="2400" b="1" dirty="0">
                <a:solidFill>
                  <a:schemeClr val="bg1">
                    <a:lumMod val="85000"/>
                  </a:schemeClr>
                </a:solidFill>
                <a:latin typeface="Segoe UI Light" panose="020B0502040204020203" pitchFamily="34" charset="0"/>
                <a:cs typeface="Segoe UI Light" panose="020B0502040204020203" pitchFamily="34" charset="0"/>
              </a:rPr>
              <a:t> is a free open-source PHP web framework, created by Gerald Nika and intended for the development of web applications following the model-view-controller </a:t>
            </a:r>
            <a:r>
              <a:rPr lang="en-US" sz="2400" b="1" dirty="0">
                <a:solidFill>
                  <a:schemeClr val="bg1"/>
                </a:solidFill>
                <a:latin typeface="Segoe UI Light" panose="020B0502040204020203" pitchFamily="34" charset="0"/>
                <a:cs typeface="Segoe UI Light" panose="020B0502040204020203" pitchFamily="34" charset="0"/>
              </a:rPr>
              <a:t>(MVC)</a:t>
            </a:r>
            <a:r>
              <a:rPr lang="en-US" sz="2400" b="1" dirty="0">
                <a:solidFill>
                  <a:schemeClr val="bg1">
                    <a:lumMod val="85000"/>
                  </a:schemeClr>
                </a:solidFill>
                <a:latin typeface="Segoe UI Light" panose="020B0502040204020203" pitchFamily="34" charset="0"/>
                <a:cs typeface="Segoe UI Light" panose="020B0502040204020203" pitchFamily="34" charset="0"/>
              </a:rPr>
              <a:t> architectural pattern.</a:t>
            </a:r>
          </a:p>
          <a:p>
            <a:pPr marL="4763" indent="0">
              <a:lnSpc>
                <a:spcPct val="100000"/>
              </a:lnSpc>
              <a:buClr>
                <a:schemeClr val="bg1"/>
              </a:buClr>
              <a:buNone/>
            </a:pPr>
            <a:endParaRPr lang="en-US" sz="2400" b="1" dirty="0">
              <a:solidFill>
                <a:schemeClr val="bg1">
                  <a:lumMod val="85000"/>
                </a:schemeClr>
              </a:solidFill>
              <a:latin typeface="Segoe UI Light" panose="020B0502040204020203" pitchFamily="34" charset="0"/>
              <a:cs typeface="Segoe UI Light" panose="020B0502040204020203" pitchFamily="34" charset="0"/>
            </a:endParaRPr>
          </a:p>
          <a:p>
            <a:pPr marL="398463" indent="-393700">
              <a:lnSpc>
                <a:spcPct val="100000"/>
              </a:lnSpc>
              <a:buClr>
                <a:schemeClr val="bg1"/>
              </a:buClr>
              <a:buFont typeface="Courier New" panose="02070309020205020404" pitchFamily="49" charset="0"/>
              <a:buChar char="o"/>
            </a:pPr>
            <a:r>
              <a:rPr lang="en-US" sz="2400" b="1" dirty="0">
                <a:solidFill>
                  <a:schemeClr val="bg1"/>
                </a:solidFill>
                <a:latin typeface="Segoe UI Light" panose="020B0502040204020203" pitchFamily="34" charset="0"/>
                <a:cs typeface="Segoe UI Light" panose="020B0502040204020203" pitchFamily="34" charset="0"/>
              </a:rPr>
              <a:t>Adequate</a:t>
            </a:r>
            <a:r>
              <a:rPr lang="en-US" sz="2400" b="1" dirty="0">
                <a:solidFill>
                  <a:schemeClr val="bg1">
                    <a:lumMod val="85000"/>
                  </a:schemeClr>
                </a:solidFill>
                <a:latin typeface="Segoe UI Light" panose="020B0502040204020203" pitchFamily="34" charset="0"/>
                <a:cs typeface="Segoe UI Light" panose="020B0502040204020203" pitchFamily="34" charset="0"/>
              </a:rPr>
              <a:t> offers an expressive and elegant syntax, helping you develop more fluently and without errors.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Tree>
    <p:extLst>
      <p:ext uri="{BB962C8B-B14F-4D97-AF65-F5344CB8AC3E}">
        <p14:creationId xmlns:p14="http://schemas.microsoft.com/office/powerpoint/2010/main" val="757875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Model – View – Controller (MVC) (Briefly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4454767" cy="4667249"/>
          </a:xfrm>
        </p:spPr>
        <p:txBody>
          <a:bodyPr>
            <a:normAutofit fontScale="85000" lnSpcReduction="20000"/>
          </a:bodyPr>
          <a:lstStyle/>
          <a:p>
            <a:pPr marL="461963" indent="-457200">
              <a:lnSpc>
                <a:spcPct val="120000"/>
              </a:lnSpc>
              <a:buClr>
                <a:schemeClr val="bg1"/>
              </a:buClr>
              <a:buFont typeface="+mj-lt"/>
              <a:buAutoNum type="arabicPeriod"/>
            </a:pPr>
            <a:r>
              <a:rPr lang="en-US" sz="2000" b="1" dirty="0">
                <a:solidFill>
                  <a:schemeClr val="bg1">
                    <a:lumMod val="85000"/>
                  </a:schemeClr>
                </a:solidFill>
                <a:latin typeface="Segoe UI Light" panose="020B0502040204020203" pitchFamily="34" charset="0"/>
                <a:cs typeface="Segoe UI Light" panose="020B0502040204020203" pitchFamily="34" charset="0"/>
              </a:rPr>
              <a:t>The Client navigates through the URL to the system pages.</a:t>
            </a:r>
          </a:p>
          <a:p>
            <a:pPr marL="461963" indent="-457200">
              <a:lnSpc>
                <a:spcPct val="120000"/>
              </a:lnSpc>
              <a:buClr>
                <a:schemeClr val="bg1"/>
              </a:buClr>
              <a:buFont typeface="+mj-lt"/>
              <a:buAutoNum type="arabicPeriod"/>
            </a:pPr>
            <a:r>
              <a:rPr lang="en-US" sz="2000" b="1" dirty="0">
                <a:solidFill>
                  <a:schemeClr val="bg1">
                    <a:lumMod val="85000"/>
                  </a:schemeClr>
                </a:solidFill>
                <a:latin typeface="Segoe UI Light" panose="020B0502040204020203" pitchFamily="34" charset="0"/>
                <a:cs typeface="Segoe UI Light" panose="020B0502040204020203" pitchFamily="34" charset="0"/>
              </a:rPr>
              <a:t>He sends a Request for a page. At that moment a Dispatcher mechanism defragments that URL and through a Router mechanism routes the Request to the right Controller component.</a:t>
            </a:r>
          </a:p>
          <a:p>
            <a:pPr marL="461963" indent="-457200">
              <a:lnSpc>
                <a:spcPct val="120000"/>
              </a:lnSpc>
              <a:buClr>
                <a:schemeClr val="bg1"/>
              </a:buClr>
              <a:buFont typeface="+mj-lt"/>
              <a:buAutoNum type="arabicPeriod"/>
            </a:pPr>
            <a:r>
              <a:rPr lang="en-US" sz="2000" b="1" dirty="0">
                <a:solidFill>
                  <a:schemeClr val="bg1">
                    <a:lumMod val="85000"/>
                  </a:schemeClr>
                </a:solidFill>
                <a:latin typeface="Segoe UI Light" panose="020B0502040204020203" pitchFamily="34" charset="0"/>
                <a:cs typeface="Segoe UI Light" panose="020B0502040204020203" pitchFamily="34" charset="0"/>
              </a:rPr>
              <a:t>The Controller’s duty is to act as a bridge between the Model and the View components. So, the Controller calls the specific method from the Model.</a:t>
            </a:r>
          </a:p>
          <a:p>
            <a:pPr marL="461963" indent="-457200">
              <a:lnSpc>
                <a:spcPct val="120000"/>
              </a:lnSpc>
              <a:buClr>
                <a:schemeClr val="bg1"/>
              </a:buClr>
              <a:buFont typeface="+mj-lt"/>
              <a:buAutoNum type="arabicPeriod"/>
            </a:pPr>
            <a:r>
              <a:rPr lang="en-US" sz="2000" b="1" dirty="0">
                <a:solidFill>
                  <a:schemeClr val="bg1">
                    <a:lumMod val="85000"/>
                  </a:schemeClr>
                </a:solidFill>
                <a:latin typeface="Segoe UI Light" panose="020B0502040204020203" pitchFamily="34" charset="0"/>
                <a:cs typeface="Segoe UI Light" panose="020B0502040204020203" pitchFamily="34" charset="0"/>
              </a:rPr>
              <a:t>The Model manipulates the Database data, through extending s a Database Class, where the last one, in our case, extends a PHP PDO class and also implements a CRUDInterface interface.</a:t>
            </a:r>
          </a:p>
        </p:txBody>
      </p:sp>
      <p:pic>
        <p:nvPicPr>
          <p:cNvPr id="4" name="Picture 3">
            <a:extLst>
              <a:ext uri="{FF2B5EF4-FFF2-40B4-BE49-F238E27FC236}">
                <a16:creationId xmlns:a16="http://schemas.microsoft.com/office/drawing/2014/main" id="{B65EAEED-8523-4B84-9E40-B6FA4A27C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769" y="3974123"/>
            <a:ext cx="6585231" cy="2883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4415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Model – View – Controller (MVC) (Briefly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4454767" cy="4214690"/>
          </a:xfrm>
        </p:spPr>
        <p:txBody>
          <a:bodyPr>
            <a:normAutofit/>
          </a:bodyPr>
          <a:lstStyle/>
          <a:p>
            <a:pPr marL="461963" indent="-457200">
              <a:lnSpc>
                <a:spcPct val="100000"/>
              </a:lnSpc>
              <a:buClr>
                <a:schemeClr val="bg1"/>
              </a:buClr>
              <a:buFont typeface="+mj-lt"/>
              <a:buAutoNum type="arabicPeriod" startAt="5"/>
            </a:pPr>
            <a:r>
              <a:rPr lang="en-US" sz="2000" b="1" dirty="0">
                <a:solidFill>
                  <a:schemeClr val="bg1">
                    <a:lumMod val="85000"/>
                  </a:schemeClr>
                </a:solidFill>
                <a:latin typeface="Segoe UI Light" panose="020B0502040204020203" pitchFamily="34" charset="0"/>
                <a:cs typeface="Segoe UI Light" panose="020B0502040204020203" pitchFamily="34" charset="0"/>
              </a:rPr>
              <a:t>The Model sends returns data back to its matching Controller component.</a:t>
            </a:r>
          </a:p>
          <a:p>
            <a:pPr marL="461963" indent="-457200">
              <a:lnSpc>
                <a:spcPct val="100000"/>
              </a:lnSpc>
              <a:buClr>
                <a:schemeClr val="bg1"/>
              </a:buClr>
              <a:buFont typeface="+mj-lt"/>
              <a:buAutoNum type="arabicPeriod" startAt="5"/>
            </a:pPr>
            <a:r>
              <a:rPr lang="en-US" sz="2000" b="1" dirty="0">
                <a:solidFill>
                  <a:schemeClr val="bg1">
                    <a:lumMod val="85000"/>
                  </a:schemeClr>
                </a:solidFill>
                <a:latin typeface="Segoe UI Light" panose="020B0502040204020203" pitchFamily="34" charset="0"/>
                <a:cs typeface="Segoe UI Light" panose="020B0502040204020203" pitchFamily="34" charset="0"/>
              </a:rPr>
              <a:t>The Controller passes this data alongside the method which renders the matching View component.</a:t>
            </a:r>
          </a:p>
          <a:p>
            <a:pPr marL="461963" indent="-457200">
              <a:lnSpc>
                <a:spcPct val="100000"/>
              </a:lnSpc>
              <a:buClr>
                <a:schemeClr val="bg1"/>
              </a:buClr>
              <a:buFont typeface="+mj-lt"/>
              <a:buAutoNum type="arabicPeriod" startAt="5"/>
            </a:pPr>
            <a:r>
              <a:rPr lang="en-US" sz="2000" b="1" dirty="0">
                <a:solidFill>
                  <a:schemeClr val="bg1">
                    <a:lumMod val="85000"/>
                  </a:schemeClr>
                </a:solidFill>
                <a:latin typeface="Segoe UI Light" panose="020B0502040204020203" pitchFamily="34" charset="0"/>
                <a:cs typeface="Segoe UI Light" panose="020B0502040204020203" pitchFamily="34" charset="0"/>
              </a:rPr>
              <a:t>The View provides a clean User Interface (UI) to the Client.</a:t>
            </a:r>
          </a:p>
          <a:p>
            <a:pPr marL="461963" indent="-457200">
              <a:lnSpc>
                <a:spcPct val="100000"/>
              </a:lnSpc>
              <a:buClr>
                <a:schemeClr val="bg1"/>
              </a:buClr>
              <a:buFont typeface="+mj-lt"/>
              <a:buAutoNum type="arabicPeriod" startAt="5"/>
            </a:pPr>
            <a:r>
              <a:rPr lang="en-US" sz="2000" b="1" dirty="0">
                <a:solidFill>
                  <a:schemeClr val="bg1">
                    <a:lumMod val="85000"/>
                  </a:schemeClr>
                </a:solidFill>
                <a:latin typeface="Segoe UI Light" panose="020B0502040204020203" pitchFamily="34" charset="0"/>
                <a:cs typeface="Segoe UI Light" panose="020B0502040204020203" pitchFamily="34" charset="0"/>
              </a:rPr>
              <a:t>And this cycle repeats over and over, until the Client leaves the system.</a:t>
            </a:r>
          </a:p>
        </p:txBody>
      </p:sp>
      <p:pic>
        <p:nvPicPr>
          <p:cNvPr id="6" name="Picture 5">
            <a:extLst>
              <a:ext uri="{FF2B5EF4-FFF2-40B4-BE49-F238E27FC236}">
                <a16:creationId xmlns:a16="http://schemas.microsoft.com/office/drawing/2014/main" id="{75953DC9-1D13-4845-A694-D726C288D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769" y="3974123"/>
            <a:ext cx="6585231" cy="28838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1476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pPr>
              <a:lnSpc>
                <a:spcPct val="100000"/>
              </a:lnSpc>
            </a:pPr>
            <a:r>
              <a:rPr lang="en-US" sz="3600" b="1" dirty="0">
                <a:solidFill>
                  <a:schemeClr val="bg1"/>
                </a:solidFill>
                <a:latin typeface="Segoe UI Light" panose="020B0502040204020203" pitchFamily="34" charset="0"/>
                <a:cs typeface="Segoe UI Light" panose="020B0502040204020203" pitchFamily="34" charset="0"/>
              </a:rPr>
              <a:t>Creating Your First MVC Components (Controller + Model)</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7637583" cy="4696632"/>
          </a:xfrm>
        </p:spPr>
        <p:txBody>
          <a:bodyPr>
            <a:normAutofit/>
          </a:bodyPr>
          <a:lstStyle/>
          <a:p>
            <a:pPr marL="347663" indent="-342900">
              <a:lnSpc>
                <a:spcPct val="100000"/>
              </a:lnSpc>
              <a:buClr>
                <a:schemeClr val="bg1"/>
              </a:buClr>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Create a new Controller in Controllers folder and the naming constraint for the Controller is as below:</a:t>
            </a:r>
          </a:p>
          <a:p>
            <a:pPr marL="461963" lvl="1" indent="0">
              <a:lnSpc>
                <a:spcPct val="100000"/>
              </a:lnSpc>
              <a:buClr>
                <a:schemeClr val="bg1"/>
              </a:buClr>
              <a:buNone/>
            </a:pPr>
            <a:r>
              <a:rPr lang="en-US" sz="1600" b="1" dirty="0">
                <a:solidFill>
                  <a:schemeClr val="bg1">
                    <a:lumMod val="85000"/>
                  </a:schemeClr>
                </a:solidFill>
                <a:latin typeface="Segoe UI Light" panose="020B0502040204020203" pitchFamily="34" charset="0"/>
                <a:cs typeface="Segoe UI Light" panose="020B0502040204020203" pitchFamily="34" charset="0"/>
              </a:rPr>
              <a:t>&lt;[Name]Controller.php&gt;</a:t>
            </a:r>
          </a:p>
          <a:p>
            <a:pPr marL="347663" indent="-342900">
              <a:lnSpc>
                <a:spcPct val="100000"/>
              </a:lnSpc>
              <a:buClr>
                <a:schemeClr val="bg1"/>
              </a:buClr>
              <a:buFont typeface="Courier New" panose="02070309020205020404" pitchFamily="49" charset="0"/>
              <a:buChar char="o"/>
            </a:pPr>
            <a:r>
              <a:rPr lang="en-US" sz="2000" b="1" dirty="0">
                <a:solidFill>
                  <a:schemeClr val="bg1">
                    <a:lumMod val="85000"/>
                  </a:schemeClr>
                </a:solidFill>
                <a:latin typeface="Segoe UI Light" panose="020B0502040204020203" pitchFamily="34" charset="0"/>
                <a:cs typeface="Segoe UI Light" panose="020B0502040204020203" pitchFamily="34" charset="0"/>
              </a:rPr>
              <a:t>If you want this component to have interactions with the Database (create, retrieve, update or delete data), then you should create a new Model with the naming constraints as below:</a:t>
            </a:r>
          </a:p>
          <a:p>
            <a:pPr marL="461963" lvl="1" indent="0">
              <a:lnSpc>
                <a:spcPct val="100000"/>
              </a:lnSpc>
              <a:buClr>
                <a:schemeClr val="bg1"/>
              </a:buClr>
              <a:buNone/>
            </a:pPr>
            <a:r>
              <a:rPr lang="en-US" sz="1600" b="1" dirty="0">
                <a:solidFill>
                  <a:schemeClr val="bg1">
                    <a:lumMod val="85000"/>
                  </a:schemeClr>
                </a:solidFill>
                <a:latin typeface="Segoe UI Light" panose="020B0502040204020203" pitchFamily="34" charset="0"/>
                <a:cs typeface="Segoe UI Light" panose="020B0502040204020203" pitchFamily="34" charset="0"/>
              </a:rPr>
              <a:t>&lt;[Name].php&gt;</a:t>
            </a:r>
          </a:p>
          <a:p>
            <a:pPr marL="4763" indent="0">
              <a:lnSpc>
                <a:spcPct val="100000"/>
              </a:lnSpc>
              <a:buClr>
                <a:schemeClr val="bg1"/>
              </a:buClr>
              <a:buNone/>
            </a:pPr>
            <a:endParaRPr lang="en-US" sz="2400" b="1" dirty="0">
              <a:solidFill>
                <a:schemeClr val="bg1">
                  <a:lumMod val="85000"/>
                </a:schemeClr>
              </a:solidFill>
              <a:latin typeface="Segoe UI Light" panose="020B0502040204020203" pitchFamily="34" charset="0"/>
              <a:cs typeface="Segoe UI Light" panose="020B0502040204020203" pitchFamily="34" charset="0"/>
            </a:endParaRP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In our case, we have created a NewsController.php and a News.php, which will serve as our Model.</a:t>
            </a:r>
          </a:p>
        </p:txBody>
      </p:sp>
      <p:pic>
        <p:nvPicPr>
          <p:cNvPr id="6" name="Picture 5">
            <a:extLst>
              <a:ext uri="{FF2B5EF4-FFF2-40B4-BE49-F238E27FC236}">
                <a16:creationId xmlns:a16="http://schemas.microsoft.com/office/drawing/2014/main" id="{21742652-B614-4A16-A692-DBEA27DEE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392" y="1823767"/>
            <a:ext cx="2810608" cy="5034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5590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pPr>
              <a:lnSpc>
                <a:spcPct val="100000"/>
              </a:lnSpc>
            </a:pPr>
            <a:r>
              <a:rPr lang="en-US" sz="3600" b="1" dirty="0">
                <a:solidFill>
                  <a:schemeClr val="bg1"/>
                </a:solidFill>
                <a:latin typeface="Segoe UI Light" panose="020B0502040204020203" pitchFamily="34" charset="0"/>
                <a:cs typeface="Segoe UI Light" panose="020B0502040204020203" pitchFamily="34" charset="0"/>
              </a:rPr>
              <a:t>Creating Your First MVC Components (Controller + Model)</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3" y="1825625"/>
            <a:ext cx="4692160" cy="4696632"/>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Here is a sample of a Controller class. It extends the BaseController and constructs what the parent class constructs. It sends a $js variable to the view, so you can directly communicate with the custom Javascript file inside your view folder. Above are some Middleware methods to restrict specific users to access specific components.</a:t>
            </a:r>
          </a:p>
        </p:txBody>
      </p:sp>
      <p:pic>
        <p:nvPicPr>
          <p:cNvPr id="8" name="Picture 7">
            <a:extLst>
              <a:ext uri="{FF2B5EF4-FFF2-40B4-BE49-F238E27FC236}">
                <a16:creationId xmlns:a16="http://schemas.microsoft.com/office/drawing/2014/main" id="{A9F0D371-9C20-47EF-9E9D-D1FA8388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37693"/>
            <a:ext cx="6096000" cy="42203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863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pPr>
              <a:lnSpc>
                <a:spcPct val="100000"/>
              </a:lnSpc>
            </a:pPr>
            <a:r>
              <a:rPr lang="en-US" sz="3600" b="1" dirty="0">
                <a:solidFill>
                  <a:schemeClr val="bg1"/>
                </a:solidFill>
                <a:latin typeface="Segoe UI Light" panose="020B0502040204020203" pitchFamily="34" charset="0"/>
                <a:cs typeface="Segoe UI Light" panose="020B0502040204020203" pitchFamily="34" charset="0"/>
              </a:rPr>
              <a:t>Creating Your First MVC Components (Controller + Model)</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3" y="1825624"/>
            <a:ext cx="4692160" cy="4220309"/>
          </a:xfrm>
        </p:spPr>
        <p:txBody>
          <a:bodyPr>
            <a:normAutofit fontScale="55000" lnSpcReduction="20000"/>
          </a:bodyPr>
          <a:lstStyle/>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1</a:t>
            </a:r>
            <a:r>
              <a:rPr lang="en-US" sz="2400" b="1" baseline="30000" dirty="0">
                <a:solidFill>
                  <a:schemeClr val="bg1">
                    <a:lumMod val="85000"/>
                  </a:schemeClr>
                </a:solidFill>
                <a:latin typeface="Segoe UI Light" panose="020B0502040204020203" pitchFamily="34" charset="0"/>
                <a:cs typeface="Segoe UI Light" panose="020B0502040204020203" pitchFamily="34" charset="0"/>
              </a:rPr>
              <a:t>st</a:t>
            </a:r>
            <a:r>
              <a:rPr lang="en-US" sz="2400" b="1" dirty="0">
                <a:solidFill>
                  <a:schemeClr val="bg1">
                    <a:lumMod val="85000"/>
                  </a:schemeClr>
                </a:solidFill>
                <a:latin typeface="Segoe UI Light" panose="020B0502040204020203" pitchFamily="34" charset="0"/>
                <a:cs typeface="Segoe UI Light" panose="020B0502040204020203" pitchFamily="34" charset="0"/>
              </a:rPr>
              <a:t> Middleware method restricts this component to be used if and only if you are logged in.</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2</a:t>
            </a:r>
            <a:r>
              <a:rPr lang="en-US" sz="2400" b="1" baseline="30000" dirty="0">
                <a:solidFill>
                  <a:schemeClr val="bg1">
                    <a:lumMod val="85000"/>
                  </a:schemeClr>
                </a:solidFill>
                <a:latin typeface="Segoe UI Light" panose="020B0502040204020203" pitchFamily="34" charset="0"/>
                <a:cs typeface="Segoe UI Light" panose="020B0502040204020203" pitchFamily="34" charset="0"/>
              </a:rPr>
              <a:t>nd</a:t>
            </a:r>
            <a:r>
              <a:rPr lang="en-US" sz="2400" b="1" dirty="0">
                <a:solidFill>
                  <a:schemeClr val="bg1">
                    <a:lumMod val="85000"/>
                  </a:schemeClr>
                </a:solidFill>
                <a:latin typeface="Segoe UI Light" panose="020B0502040204020203" pitchFamily="34" charset="0"/>
                <a:cs typeface="Segoe UI Light" panose="020B0502040204020203" pitchFamily="34" charset="0"/>
              </a:rPr>
              <a:t> Middleware method restricts this component to be used if and only if you are not logged in.</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3</a:t>
            </a:r>
            <a:r>
              <a:rPr lang="en-US" sz="2400" b="1" baseline="30000" dirty="0">
                <a:solidFill>
                  <a:schemeClr val="bg1">
                    <a:lumMod val="85000"/>
                  </a:schemeClr>
                </a:solidFill>
                <a:latin typeface="Segoe UI Light" panose="020B0502040204020203" pitchFamily="34" charset="0"/>
                <a:cs typeface="Segoe UI Light" panose="020B0502040204020203" pitchFamily="34" charset="0"/>
              </a:rPr>
              <a:t>rd</a:t>
            </a:r>
            <a:r>
              <a:rPr lang="en-US" sz="2400" b="1" dirty="0">
                <a:solidFill>
                  <a:schemeClr val="bg1">
                    <a:lumMod val="85000"/>
                  </a:schemeClr>
                </a:solidFill>
                <a:latin typeface="Segoe UI Light" panose="020B0502040204020203" pitchFamily="34" charset="0"/>
                <a:cs typeface="Segoe UI Light" panose="020B0502040204020203" pitchFamily="34" charset="0"/>
              </a:rPr>
              <a:t> Middleware method restricts this component to be used if and only if you own admin privileges.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4</a:t>
            </a:r>
            <a:r>
              <a:rPr lang="en-US" sz="2400" b="1" baseline="30000" dirty="0">
                <a:solidFill>
                  <a:schemeClr val="bg1">
                    <a:lumMod val="85000"/>
                  </a:schemeClr>
                </a:solidFill>
                <a:latin typeface="Segoe UI Light" panose="020B0502040204020203" pitchFamily="34" charset="0"/>
                <a:cs typeface="Segoe UI Light" panose="020B0502040204020203" pitchFamily="34" charset="0"/>
              </a:rPr>
              <a:t>th</a:t>
            </a:r>
            <a:r>
              <a:rPr lang="en-US" sz="2400" b="1" dirty="0">
                <a:solidFill>
                  <a:schemeClr val="bg1">
                    <a:lumMod val="85000"/>
                  </a:schemeClr>
                </a:solidFill>
                <a:latin typeface="Segoe UI Light" panose="020B0502040204020203" pitchFamily="34" charset="0"/>
                <a:cs typeface="Segoe UI Light" panose="020B0502040204020203" pitchFamily="34" charset="0"/>
              </a:rPr>
              <a:t> Middleware method restricts this component to be used if and only if you are a regular user (not admin).</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5</a:t>
            </a:r>
            <a:r>
              <a:rPr lang="en-US" sz="2400" b="1" baseline="30000" dirty="0">
                <a:solidFill>
                  <a:schemeClr val="bg1">
                    <a:lumMod val="85000"/>
                  </a:schemeClr>
                </a:solidFill>
                <a:latin typeface="Segoe UI Light" panose="020B0502040204020203" pitchFamily="34" charset="0"/>
                <a:cs typeface="Segoe UI Light" panose="020B0502040204020203" pitchFamily="34" charset="0"/>
              </a:rPr>
              <a:t>th</a:t>
            </a:r>
            <a:r>
              <a:rPr lang="en-US" sz="2400" b="1" dirty="0">
                <a:solidFill>
                  <a:schemeClr val="bg1">
                    <a:lumMod val="85000"/>
                  </a:schemeClr>
                </a:solidFill>
                <a:latin typeface="Segoe UI Light" panose="020B0502040204020203" pitchFamily="34" charset="0"/>
                <a:cs typeface="Segoe UI Light" panose="020B0502040204020203" pitchFamily="34" charset="0"/>
              </a:rPr>
              <a:t> Middleware method should be placed only within the SettingsController class, but we placed it here in purpose of explaining all of the Middleware methods this system implements.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It restricts the Settings component to have an Id in the URL as a parameter.</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6</a:t>
            </a:r>
            <a:r>
              <a:rPr lang="en-US" sz="2400" b="1" baseline="30000" dirty="0">
                <a:solidFill>
                  <a:schemeClr val="bg1">
                    <a:lumMod val="85000"/>
                  </a:schemeClr>
                </a:solidFill>
                <a:latin typeface="Segoe UI Light" panose="020B0502040204020203" pitchFamily="34" charset="0"/>
                <a:cs typeface="Segoe UI Light" panose="020B0502040204020203" pitchFamily="34" charset="0"/>
              </a:rPr>
              <a:t>th</a:t>
            </a:r>
            <a:r>
              <a:rPr lang="en-US" sz="2400" b="1" dirty="0">
                <a:solidFill>
                  <a:schemeClr val="bg1">
                    <a:lumMod val="85000"/>
                  </a:schemeClr>
                </a:solidFill>
                <a:latin typeface="Segoe UI Light" panose="020B0502040204020203" pitchFamily="34" charset="0"/>
                <a:cs typeface="Segoe UI Light" panose="020B0502040204020203" pitchFamily="34" charset="0"/>
              </a:rPr>
              <a:t> Middleware method simply restricts the Profile and Admin classes to have an Id in the URL as a parameter.</a:t>
            </a:r>
          </a:p>
        </p:txBody>
      </p:sp>
      <p:pic>
        <p:nvPicPr>
          <p:cNvPr id="8" name="Picture 7">
            <a:extLst>
              <a:ext uri="{FF2B5EF4-FFF2-40B4-BE49-F238E27FC236}">
                <a16:creationId xmlns:a16="http://schemas.microsoft.com/office/drawing/2014/main" id="{B5C38A17-FAF3-4FD7-8548-DA3E5078E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37693"/>
            <a:ext cx="6096000" cy="42203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652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pPr>
              <a:lnSpc>
                <a:spcPct val="100000"/>
              </a:lnSpc>
            </a:pPr>
            <a:r>
              <a:rPr lang="en-US" sz="3600" b="1" dirty="0">
                <a:solidFill>
                  <a:schemeClr val="bg1"/>
                </a:solidFill>
                <a:latin typeface="Segoe UI Light" panose="020B0502040204020203" pitchFamily="34" charset="0"/>
                <a:cs typeface="Segoe UI Light" panose="020B0502040204020203" pitchFamily="34" charset="0"/>
              </a:rPr>
              <a:t>Creating Your First MVC Components (Controller + Model)</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10515597" cy="1325564"/>
          </a:xfrm>
        </p:spPr>
        <p:txBody>
          <a:bodyPr>
            <a:normAutofit fontScale="92500" lnSpcReduction="10000"/>
          </a:bodyPr>
          <a:lstStyle/>
          <a:p>
            <a:pPr marL="4763" indent="0">
              <a:lnSpc>
                <a:spcPct val="12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Below is shown a Model sample. It extends the BaseModel class and constructs what its parent class constructs.</a:t>
            </a:r>
          </a:p>
          <a:p>
            <a:pPr marL="4763" indent="0">
              <a:lnSpc>
                <a:spcPct val="12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It also has a method implementation of retrieving data from the database.</a:t>
            </a:r>
          </a:p>
        </p:txBody>
      </p:sp>
      <p:pic>
        <p:nvPicPr>
          <p:cNvPr id="4" name="Picture 3">
            <a:extLst>
              <a:ext uri="{FF2B5EF4-FFF2-40B4-BE49-F238E27FC236}">
                <a16:creationId xmlns:a16="http://schemas.microsoft.com/office/drawing/2014/main" id="{F17EC306-2C12-4FC9-8160-CB964659C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9" y="3429001"/>
            <a:ext cx="12160671"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148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Creating Your First MVC Components (View)</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3" y="1825625"/>
            <a:ext cx="7057290" cy="4667250"/>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To start giving life to the Controller and Model we just created, we should also create a View component.</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To do this, we create a folder with the same name as the model, but lowercase letters.</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Then, we create a folder named js with an index.js file inside. If you do not want this custom JS implementation, then don’t create this folder and don’t instantiate the $js variable in the Controller constructor also.</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We create an index.php file which will hold our User Interface (UI).</a:t>
            </a:r>
          </a:p>
        </p:txBody>
      </p:sp>
      <p:pic>
        <p:nvPicPr>
          <p:cNvPr id="6" name="Picture 5">
            <a:extLst>
              <a:ext uri="{FF2B5EF4-FFF2-40B4-BE49-F238E27FC236}">
                <a16:creationId xmlns:a16="http://schemas.microsoft.com/office/drawing/2014/main" id="{98EFBBF7-FF84-4BC6-B973-04EBEE9E7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5445" y="1691921"/>
            <a:ext cx="3786555" cy="51660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8865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Creating Your First MVC Components (View)</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10515597" cy="2034198"/>
          </a:xfrm>
        </p:spPr>
        <p:txBody>
          <a:bodyPr>
            <a:normAutofit fontScale="92500"/>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Here is shown an example of a Post form, which is built using our tool, Form Builder.</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As you can see creating forms in Adequate is simple and well-structured.</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We have a Form Initialization tag, Form CSRF to prevent Cross Side Request Forgery, Form Input tag to create new user input fields, Form Submit tag to submit a request with the following data and a Form End to close the encapsulation of the above tags.</a:t>
            </a:r>
          </a:p>
        </p:txBody>
      </p:sp>
      <p:pic>
        <p:nvPicPr>
          <p:cNvPr id="4" name="Picture 3">
            <a:extLst>
              <a:ext uri="{FF2B5EF4-FFF2-40B4-BE49-F238E27FC236}">
                <a16:creationId xmlns:a16="http://schemas.microsoft.com/office/drawing/2014/main" id="{046AC284-32F3-46A0-9AAD-1EE63B60E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6603"/>
            <a:ext cx="12192000" cy="27113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4674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Creating Your First MVC Components (View)</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10515598" cy="926367"/>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Here we have another example of a View file, which basically gets the data passed in the controller and displays it in some HTML tags.</a:t>
            </a:r>
          </a:p>
        </p:txBody>
      </p:sp>
      <p:pic>
        <p:nvPicPr>
          <p:cNvPr id="6" name="Picture 5">
            <a:extLst>
              <a:ext uri="{FF2B5EF4-FFF2-40B4-BE49-F238E27FC236}">
                <a16:creationId xmlns:a16="http://schemas.microsoft.com/office/drawing/2014/main" id="{2219DC2E-66F7-4D79-B6B1-3B62A6C6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447" y="2885466"/>
            <a:ext cx="9493298" cy="3972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20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Creating Your First MVC Components (View)</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4876798" cy="2289175"/>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Here you can upload all your assets like CSS files, JS files and images to be used inside the system.</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These can be called with the</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Asset::get(); static method.</a:t>
            </a:r>
          </a:p>
        </p:txBody>
      </p:sp>
      <p:pic>
        <p:nvPicPr>
          <p:cNvPr id="4" name="Picture 3">
            <a:extLst>
              <a:ext uri="{FF2B5EF4-FFF2-40B4-BE49-F238E27FC236}">
                <a16:creationId xmlns:a16="http://schemas.microsoft.com/office/drawing/2014/main" id="{0916BA29-2BF5-41B8-A206-62379C59D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60203"/>
            <a:ext cx="6096000" cy="51977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82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Why Adequate?</a:t>
            </a:r>
          </a:p>
        </p:txBody>
      </p:sp>
      <p:sp>
        <p:nvSpPr>
          <p:cNvPr id="3" name="Content Placeholder 2">
            <a:extLst>
              <a:ext uri="{FF2B5EF4-FFF2-40B4-BE49-F238E27FC236}">
                <a16:creationId xmlns:a16="http://schemas.microsoft.com/office/drawing/2014/main" id="{BEC942BA-DB36-444C-A7AC-8D7361A7CB8B}"/>
              </a:ext>
            </a:extLst>
          </p:cNvPr>
          <p:cNvSpPr>
            <a:spLocks noGrp="1"/>
          </p:cNvSpPr>
          <p:nvPr>
            <p:ph idx="1"/>
          </p:nvPr>
        </p:nvSpPr>
        <p:spPr>
          <a:xfrm>
            <a:off x="838201" y="1825625"/>
            <a:ext cx="4784386" cy="830026"/>
          </a:xfrm>
        </p:spPr>
        <p:txBody>
          <a:bodyPr>
            <a:normAutofit/>
          </a:bodyPr>
          <a:lstStyle/>
          <a:p>
            <a:pPr marL="398463" indent="-3937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Expressive &amp; beautiful syntax.</a:t>
            </a:r>
          </a:p>
          <a:p>
            <a:pPr marL="796925" lvl="1" indent="-393700">
              <a:lnSpc>
                <a:spcPct val="100000"/>
              </a:lnSpc>
              <a:buClr>
                <a:schemeClr val="bg1"/>
              </a:buClr>
            </a:pPr>
            <a:r>
              <a:rPr lang="en-US" sz="2000" b="1" dirty="0">
                <a:solidFill>
                  <a:schemeClr val="bg1">
                    <a:lumMod val="85000"/>
                  </a:schemeClr>
                </a:solidFill>
                <a:latin typeface="Segoe UI Light" panose="020B0502040204020203" pitchFamily="34" charset="0"/>
                <a:cs typeface="Segoe UI Light" panose="020B0502040204020203" pitchFamily="34" charset="0"/>
              </a:rPr>
              <a:t>Elegance, simplicity, and readability.</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51924C68-5A71-444B-887F-D3088A9A0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339" y="2790588"/>
            <a:ext cx="7702661" cy="40674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452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5"/>
            <a:ext cx="4876798" cy="2654935"/>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Vendor Directory is the ‘brain’ of the whole framework.</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It does all the Routing and Dispatching.</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It keeps all the Base components and other important classes.</a:t>
            </a:r>
          </a:p>
        </p:txBody>
      </p:sp>
      <p:pic>
        <p:nvPicPr>
          <p:cNvPr id="6" name="Picture 5">
            <a:extLst>
              <a:ext uri="{FF2B5EF4-FFF2-40B4-BE49-F238E27FC236}">
                <a16:creationId xmlns:a16="http://schemas.microsoft.com/office/drawing/2014/main" id="{59778B10-C3DD-45A1-83DE-37CDE04E4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08447"/>
            <a:ext cx="6096000" cy="47495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45850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5257798" cy="4452704"/>
          </a:xfrm>
        </p:spPr>
        <p:txBody>
          <a:bodyPr>
            <a:normAutofit fontScale="70000" lnSpcReduction="20000"/>
          </a:bodyPr>
          <a:lstStyle/>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BaseController is the parent class of all the controllers found in: app\Http\Controllers directory.</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BaseModel is the parent class of all the models found in: app\Http directory.</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BaseView is the parent class of all the views found in: resources\views directory.</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CRUDInterface is the interface, which holds all the CRUD methods.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Database is the class which implements the Singleton Creational Design Pattern and is responsible for the connection with the database and implementation of the CRUDInterface methods.</a:t>
            </a:r>
          </a:p>
        </p:txBody>
      </p:sp>
      <p:pic>
        <p:nvPicPr>
          <p:cNvPr id="6" name="Picture 5">
            <a:extLst>
              <a:ext uri="{FF2B5EF4-FFF2-40B4-BE49-F238E27FC236}">
                <a16:creationId xmlns:a16="http://schemas.microsoft.com/office/drawing/2014/main" id="{59778B10-C3DD-45A1-83DE-37CDE04E4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2" y="2405296"/>
            <a:ext cx="5714998" cy="44527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37512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5257798" cy="4859654"/>
          </a:xfrm>
        </p:spPr>
        <p:txBody>
          <a:bodyPr>
            <a:normAutofit fontScale="77500" lnSpcReduction="20000"/>
          </a:bodyPr>
          <a:lstStyle/>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Encrypt is the class responsible for encrypting algorithms, used in encrypting the passwords before they are saved to the database.</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GetComponent holds the methods which are used to provide a Model for a specific Controller and render views with or without passing arguments.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Router is the most important class in the vendor\System directory, because it does all the dispatching and routing of the URL. It directs users to the right Controllers and controllers to the right Models, with their right arguments.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Session class contains methods for starting, getting, setting and ending sessions.</a:t>
            </a:r>
          </a:p>
        </p:txBody>
      </p:sp>
      <p:pic>
        <p:nvPicPr>
          <p:cNvPr id="6" name="Picture 5">
            <a:extLst>
              <a:ext uri="{FF2B5EF4-FFF2-40B4-BE49-F238E27FC236}">
                <a16:creationId xmlns:a16="http://schemas.microsoft.com/office/drawing/2014/main" id="{59778B10-C3DD-45A1-83DE-37CDE04E4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2" y="2405296"/>
            <a:ext cx="5714998" cy="44527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538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3066286" cy="2810382"/>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BaseController class extends the methods provided in the GetComponent class and instantiates the BaseView and BaseModel classes.</a:t>
            </a:r>
          </a:p>
        </p:txBody>
      </p:sp>
      <p:pic>
        <p:nvPicPr>
          <p:cNvPr id="4" name="Picture 3">
            <a:extLst>
              <a:ext uri="{FF2B5EF4-FFF2-40B4-BE49-F238E27FC236}">
                <a16:creationId xmlns:a16="http://schemas.microsoft.com/office/drawing/2014/main" id="{48D00284-8D2A-43C5-A031-48BA81F55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821" y="3429000"/>
            <a:ext cx="7985180"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9789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10515598" cy="935707"/>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BaseModel class simply instantiates the Database class, through a getInstance() public method, since it implements the Singleton Pattern.</a:t>
            </a:r>
          </a:p>
        </p:txBody>
      </p:sp>
      <p:pic>
        <p:nvPicPr>
          <p:cNvPr id="6" name="Picture 5">
            <a:extLst>
              <a:ext uri="{FF2B5EF4-FFF2-40B4-BE49-F238E27FC236}">
                <a16:creationId xmlns:a16="http://schemas.microsoft.com/office/drawing/2014/main" id="{41389E2D-B46E-4645-A12C-B27768119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825" y="3425691"/>
            <a:ext cx="9028176" cy="3432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1371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10515598" cy="935707"/>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BaseView class extends the same class as BaseController and instantiates the BaseModel class.</a:t>
            </a:r>
          </a:p>
        </p:txBody>
      </p:sp>
      <p:pic>
        <p:nvPicPr>
          <p:cNvPr id="4" name="Picture 3">
            <a:extLst>
              <a:ext uri="{FF2B5EF4-FFF2-40B4-BE49-F238E27FC236}">
                <a16:creationId xmlns:a16="http://schemas.microsoft.com/office/drawing/2014/main" id="{E51C89A5-EA49-4B13-BF95-27CFA4535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36" y="3429000"/>
            <a:ext cx="8075164"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5581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4821934" cy="4667249"/>
          </a:xfrm>
        </p:spPr>
        <p:txBody>
          <a:bodyPr>
            <a:normAutofit fontScale="70000" lnSpcReduction="20000"/>
          </a:bodyPr>
          <a:lstStyle/>
          <a:p>
            <a:pPr marL="4763" indent="0">
              <a:lnSpc>
                <a:spcPct val="12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CRUDInterface, is an interface, which defines the methods to be used for manipulating the data in the database. CRUD stands for: Create, Retrieve, Update &amp; Delete.</a:t>
            </a:r>
          </a:p>
          <a:p>
            <a:pPr marL="4763" indent="0">
              <a:lnSpc>
                <a:spcPct val="12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These four operations have different implementations, therefore take different parameters.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$table is the table name to be inserted into.</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$array is the data passed in the form of the array.</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$fetchingMode specifies how you want your result to be represented.</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$where is the WHERE part of an SQL query.</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$limit is the LIMIT part of an SQL query.</a:t>
            </a:r>
          </a:p>
        </p:txBody>
      </p:sp>
      <p:pic>
        <p:nvPicPr>
          <p:cNvPr id="6" name="Picture 5">
            <a:extLst>
              <a:ext uri="{FF2B5EF4-FFF2-40B4-BE49-F238E27FC236}">
                <a16:creationId xmlns:a16="http://schemas.microsoft.com/office/drawing/2014/main" id="{34B3FFC6-4866-42FC-AD64-C16461CA5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921" y="1690689"/>
            <a:ext cx="6142079"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8401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4821934" cy="4667249"/>
          </a:xfrm>
        </p:spPr>
        <p:txBody>
          <a:bodyPr>
            <a:normAutofit/>
          </a:bodyPr>
          <a:lstStyle/>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Database class, is a class which needs to be instantiated only one time, so to make this constraint possible, and over-instantiation impossible, we implement the Singleton Design Pattern.</a:t>
            </a:r>
          </a:p>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We declare every method and instance as private, including the constructor, and we declare a static $_instance variable and a public static getInstance() method.</a:t>
            </a:r>
          </a:p>
        </p:txBody>
      </p:sp>
      <p:pic>
        <p:nvPicPr>
          <p:cNvPr id="4" name="Picture 3">
            <a:extLst>
              <a:ext uri="{FF2B5EF4-FFF2-40B4-BE49-F238E27FC236}">
                <a16:creationId xmlns:a16="http://schemas.microsoft.com/office/drawing/2014/main" id="{354D4AD1-3C8F-4583-ABFE-2B12CF178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509" y="2190751"/>
            <a:ext cx="6552491" cy="46672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46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55590" cy="3112134"/>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$_instance variable will be used by the getInstance() method to check if the class is already instantiated. If it is instantiated, then it will just return the current instance of the class. Otherwise, it will create a new one.</a:t>
            </a:r>
          </a:p>
        </p:txBody>
      </p:sp>
      <p:pic>
        <p:nvPicPr>
          <p:cNvPr id="4" name="Picture 3">
            <a:extLst>
              <a:ext uri="{FF2B5EF4-FFF2-40B4-BE49-F238E27FC236}">
                <a16:creationId xmlns:a16="http://schemas.microsoft.com/office/drawing/2014/main" id="{354D4AD1-3C8F-4583-ABFE-2B12CF178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509" y="2190751"/>
            <a:ext cx="6552491" cy="46672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1142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55590" cy="160337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In the constructor we establish a connection with the database, inheriting the methods in the PDO class it is extending.</a:t>
            </a:r>
          </a:p>
        </p:txBody>
      </p:sp>
      <p:pic>
        <p:nvPicPr>
          <p:cNvPr id="4" name="Picture 3">
            <a:extLst>
              <a:ext uri="{FF2B5EF4-FFF2-40B4-BE49-F238E27FC236}">
                <a16:creationId xmlns:a16="http://schemas.microsoft.com/office/drawing/2014/main" id="{354D4AD1-3C8F-4583-ABFE-2B12CF178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509" y="2190751"/>
            <a:ext cx="6552491" cy="46672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354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Why Adequate?</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7" name="Content Placeholder 2">
            <a:extLst>
              <a:ext uri="{FF2B5EF4-FFF2-40B4-BE49-F238E27FC236}">
                <a16:creationId xmlns:a16="http://schemas.microsoft.com/office/drawing/2014/main" id="{4A753A52-4001-4F3C-86BF-BF573D3457BB}"/>
              </a:ext>
            </a:extLst>
          </p:cNvPr>
          <p:cNvSpPr txBox="1">
            <a:spLocks/>
          </p:cNvSpPr>
          <p:nvPr/>
        </p:nvSpPr>
        <p:spPr>
          <a:xfrm>
            <a:off x="838200" y="1825625"/>
            <a:ext cx="6039338" cy="14292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8463" indent="-3937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Bunch of helpful tools.</a:t>
            </a:r>
          </a:p>
          <a:p>
            <a:pPr marL="796925" lvl="1" indent="-393700">
              <a:lnSpc>
                <a:spcPct val="100000"/>
              </a:lnSpc>
              <a:buClr>
                <a:schemeClr val="bg1"/>
              </a:buClr>
            </a:pPr>
            <a:r>
              <a:rPr lang="en-US" sz="2000" b="1" dirty="0">
                <a:solidFill>
                  <a:schemeClr val="bg1"/>
                </a:solidFill>
                <a:latin typeface="Segoe UI Light" panose="020B0502040204020203" pitchFamily="34" charset="0"/>
                <a:cs typeface="Segoe UI Light" panose="020B0502040204020203" pitchFamily="34" charset="0"/>
              </a:rPr>
              <a:t>Adequate</a:t>
            </a:r>
            <a:r>
              <a:rPr lang="en-US" sz="2000" b="1" dirty="0">
                <a:solidFill>
                  <a:schemeClr val="bg1">
                    <a:lumMod val="85000"/>
                  </a:schemeClr>
                </a:solidFill>
                <a:latin typeface="Segoe UI Light" panose="020B0502040204020203" pitchFamily="34" charset="0"/>
                <a:cs typeface="Segoe UI Light" panose="020B0502040204020203" pitchFamily="34" charset="0"/>
              </a:rPr>
              <a:t> comes with a bunch of tools, to help you develop faster, keep things clean</a:t>
            </a:r>
          </a:p>
          <a:p>
            <a:pPr marL="461963" lvl="1" indent="0">
              <a:lnSpc>
                <a:spcPct val="100000"/>
              </a:lnSpc>
              <a:buClr>
                <a:schemeClr val="bg1"/>
              </a:buClr>
              <a:buNone/>
            </a:pPr>
            <a:r>
              <a:rPr lang="en-US" sz="2000" b="1" dirty="0">
                <a:solidFill>
                  <a:schemeClr val="bg1">
                    <a:lumMod val="85000"/>
                  </a:schemeClr>
                </a:solidFill>
                <a:latin typeface="Segoe UI Light" panose="020B0502040204020203" pitchFamily="34" charset="0"/>
                <a:cs typeface="Segoe UI Light" panose="020B0502040204020203" pitchFamily="34" charset="0"/>
              </a:rPr>
              <a:t>     and avoid syntax errors.</a:t>
            </a:r>
          </a:p>
        </p:txBody>
      </p:sp>
      <p:pic>
        <p:nvPicPr>
          <p:cNvPr id="9" name="Picture 8">
            <a:extLst>
              <a:ext uri="{FF2B5EF4-FFF2-40B4-BE49-F238E27FC236}">
                <a16:creationId xmlns:a16="http://schemas.microsoft.com/office/drawing/2014/main" id="{AABBF289-9F4F-4998-A6F8-1D29DAC55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1026"/>
            <a:ext cx="12192537" cy="32769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022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257798" cy="4667248"/>
          </a:xfrm>
        </p:spPr>
        <p:txBody>
          <a:bodyPr>
            <a:normAutofit fontScale="92500" lnSpcReduction="20000"/>
          </a:bodyPr>
          <a:lstStyle/>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We also implement the methods, which are declared in the CRUDInterface interface, using the PDO class methods.</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In the create() method, we first sort the array in ascending order according to the key values and remove the “`, `” after each element. We do the same thing for the values and then, we prepare the parameterized query, and bind the $key and $value variables as parameters. After doing this we execute the query.</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retrieval method is the same, except that the query should be passed as a parameter.</a:t>
            </a:r>
          </a:p>
        </p:txBody>
      </p:sp>
      <p:pic>
        <p:nvPicPr>
          <p:cNvPr id="6" name="Picture 5">
            <a:extLst>
              <a:ext uri="{FF2B5EF4-FFF2-40B4-BE49-F238E27FC236}">
                <a16:creationId xmlns:a16="http://schemas.microsoft.com/office/drawing/2014/main" id="{CF116A46-3834-4565-AC51-6735BD3BA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257" y="1690688"/>
            <a:ext cx="5745743"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48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004814" cy="3962525"/>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update method is the same as create except, we pass the fields that we want to delete and the part after the WHERE clause.</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delete method simply takes the table name, part after the WHERE clause and the limit of rows to be deleted, which by default is 1. And after that it executes an SQL DELETE query.</a:t>
            </a:r>
          </a:p>
        </p:txBody>
      </p:sp>
      <p:pic>
        <p:nvPicPr>
          <p:cNvPr id="4" name="Picture 3">
            <a:extLst>
              <a:ext uri="{FF2B5EF4-FFF2-40B4-BE49-F238E27FC236}">
                <a16:creationId xmlns:a16="http://schemas.microsoft.com/office/drawing/2014/main" id="{5EFA3F87-33D3-4904-94D6-54B539C32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27" y="2670048"/>
            <a:ext cx="6096073" cy="41879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292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004814" cy="320357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Encryption of the passwords before being inserted into the database, is done through the encryptData() method created in the Encrypt class.</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You pass the algorithm you want, which by default is ‘sha256’ and you pass the data to be encrypted with a $salt to make it more secure.</a:t>
            </a:r>
          </a:p>
        </p:txBody>
      </p:sp>
      <p:pic>
        <p:nvPicPr>
          <p:cNvPr id="6" name="Picture 5">
            <a:extLst>
              <a:ext uri="{FF2B5EF4-FFF2-40B4-BE49-F238E27FC236}">
                <a16:creationId xmlns:a16="http://schemas.microsoft.com/office/drawing/2014/main" id="{22AE524E-ABA5-4CA9-9416-1634969E2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27140"/>
            <a:ext cx="6096000" cy="28308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2959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64734" cy="3267581"/>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GetComponent class contains methods for retrieving models and views inside controllers.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getmodel() method is passed the model name, constructs the path of the file, checks if it exists and instantiates it.</a:t>
            </a:r>
          </a:p>
        </p:txBody>
      </p:sp>
      <p:pic>
        <p:nvPicPr>
          <p:cNvPr id="4" name="Picture 3">
            <a:extLst>
              <a:ext uri="{FF2B5EF4-FFF2-40B4-BE49-F238E27FC236}">
                <a16:creationId xmlns:a16="http://schemas.microsoft.com/office/drawing/2014/main" id="{F1133D73-F508-46BB-8556-CD8097A79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45860"/>
            <a:ext cx="6096000" cy="4412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6210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64734" cy="3770501"/>
          </a:xfrm>
        </p:spPr>
        <p:txBody>
          <a:bodyPr>
            <a:normAutofit/>
          </a:bodyPr>
          <a:lstStyle/>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getview() method is passed the controller name, which will be removed the ‘Controller’ part and lowercase its letters. Then it will be checked if it exists and require it between the requiring of the header and footer classes.</a:t>
            </a:r>
          </a:p>
        </p:txBody>
      </p:sp>
      <p:pic>
        <p:nvPicPr>
          <p:cNvPr id="6" name="Picture 5">
            <a:extLst>
              <a:ext uri="{FF2B5EF4-FFF2-40B4-BE49-F238E27FC236}">
                <a16:creationId xmlns:a16="http://schemas.microsoft.com/office/drawing/2014/main" id="{3BF412ED-BA8E-4598-A05B-F37C62A69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544" y="3429000"/>
            <a:ext cx="6409456"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6090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64734" cy="3185285"/>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getview_with() method does the same thing as getview(), except it also passes data to the $data public instance declared on top of the class, so we can access this data from the view, using $this keyword.</a:t>
            </a:r>
          </a:p>
        </p:txBody>
      </p:sp>
      <p:pic>
        <p:nvPicPr>
          <p:cNvPr id="4" name="Picture 3">
            <a:extLst>
              <a:ext uri="{FF2B5EF4-FFF2-40B4-BE49-F238E27FC236}">
                <a16:creationId xmlns:a16="http://schemas.microsoft.com/office/drawing/2014/main" id="{3DAD93E0-4D12-4C48-91C3-AE8ECDBC7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79559"/>
            <a:ext cx="6095999" cy="39784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291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257798" cy="4667248"/>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router class simply, routes the Request sent by the user, to specific controllers, which may call their methods, with or without parameters.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first function to start everything, is the initiate(), which is being called at index.php. Inside, it calls the private methods: _fetchUrl(), _getController() &amp; _urlDispatcher().</a:t>
            </a:r>
          </a:p>
        </p:txBody>
      </p:sp>
      <p:pic>
        <p:nvPicPr>
          <p:cNvPr id="6" name="Picture 5">
            <a:extLst>
              <a:ext uri="{FF2B5EF4-FFF2-40B4-BE49-F238E27FC236}">
                <a16:creationId xmlns:a16="http://schemas.microsoft.com/office/drawing/2014/main" id="{28980DFB-DBD1-4534-A4D4-E5AC3BB84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384" y="1688554"/>
            <a:ext cx="5690616" cy="51694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37580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64734" cy="358762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_fetchUrl() method gets the URL, using the magic method $_GET[] and checks it if it is null. Then it removes the trailing slash after each part, and filters the URL if it is valid. After that it converts it to an array.</a:t>
            </a:r>
          </a:p>
        </p:txBody>
      </p:sp>
      <p:pic>
        <p:nvPicPr>
          <p:cNvPr id="4" name="Picture 3">
            <a:extLst>
              <a:ext uri="{FF2B5EF4-FFF2-40B4-BE49-F238E27FC236}">
                <a16:creationId xmlns:a16="http://schemas.microsoft.com/office/drawing/2014/main" id="{54FF07B8-4B1E-4663-BCDB-79262E624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608" y="3429000"/>
            <a:ext cx="6260391"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7174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4712206" cy="4822061"/>
          </a:xfrm>
        </p:spPr>
        <p:txBody>
          <a:bodyPr>
            <a:normAutofit fontScale="77500" lnSpcReduction="20000"/>
          </a:bodyPr>
          <a:lstStyle/>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_getController() method checks if the first part of the URL is empty and if it is, that means the user hasn’t opened any specific controller and is in the index page still, so it redirects the user to the default controller, which is the IndexController. Otherwise, it constructs the path to the controller passed in the first part of the URL, also constructs the controller class name. If this controller file exists, it requires it, then instantiates the controller class name, if and only if the class is not abstract. After doing that, it calls the getmodel() method from GetComponent class, which required and instantiated the model.</a:t>
            </a:r>
          </a:p>
        </p:txBody>
      </p:sp>
      <p:pic>
        <p:nvPicPr>
          <p:cNvPr id="6" name="Picture 5">
            <a:extLst>
              <a:ext uri="{FF2B5EF4-FFF2-40B4-BE49-F238E27FC236}">
                <a16:creationId xmlns:a16="http://schemas.microsoft.com/office/drawing/2014/main" id="{59733704-3BD4-411C-B84A-C1B22DB77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31806"/>
            <a:ext cx="6096000" cy="43261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3003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4712206" cy="4822061"/>
          </a:xfrm>
        </p:spPr>
        <p:txBody>
          <a:bodyPr>
            <a:normAutofit fontScale="85000" lnSpcReduction="20000"/>
          </a:bodyPr>
          <a:lstStyle/>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_urlDispatcher() method, decides which part of the URL to call. It firstly counts the elements in the $_url array. If there are more than one elements that means that after the controller is passed a method name, but that doesn’t mean it exists, so we check if the method exists inside the $_controllerInstance class. Then we check for other parts in the URL. If there are 5 arguments passed, that means that after the controller and method name, there are other three arguments passed in the method as parameters.</a:t>
            </a:r>
          </a:p>
        </p:txBody>
      </p:sp>
      <p:pic>
        <p:nvPicPr>
          <p:cNvPr id="4" name="Picture 3">
            <a:extLst>
              <a:ext uri="{FF2B5EF4-FFF2-40B4-BE49-F238E27FC236}">
                <a16:creationId xmlns:a16="http://schemas.microsoft.com/office/drawing/2014/main" id="{CBD25200-130A-43CD-9A96-9E78A96C1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2307"/>
            <a:ext cx="6096000" cy="51456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881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Why Adequate?</a:t>
            </a:r>
          </a:p>
        </p:txBody>
      </p:sp>
      <p:sp>
        <p:nvSpPr>
          <p:cNvPr id="3" name="Content Placeholder 2">
            <a:extLst>
              <a:ext uri="{FF2B5EF4-FFF2-40B4-BE49-F238E27FC236}">
                <a16:creationId xmlns:a16="http://schemas.microsoft.com/office/drawing/2014/main" id="{BEC942BA-DB36-444C-A7AC-8D7361A7CB8B}"/>
              </a:ext>
            </a:extLst>
          </p:cNvPr>
          <p:cNvSpPr>
            <a:spLocks noGrp="1"/>
          </p:cNvSpPr>
          <p:nvPr>
            <p:ph idx="1"/>
          </p:nvPr>
        </p:nvSpPr>
        <p:spPr>
          <a:xfrm>
            <a:off x="838202" y="1825625"/>
            <a:ext cx="5562598" cy="1472052"/>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Packaging system.</a:t>
            </a:r>
          </a:p>
          <a:p>
            <a:pPr marL="796925" lvl="1" indent="-393700">
              <a:lnSpc>
                <a:spcPct val="100000"/>
              </a:lnSpc>
              <a:buClr>
                <a:schemeClr val="bg1"/>
              </a:buClr>
            </a:pPr>
            <a:r>
              <a:rPr lang="en-US" sz="2000" b="1" dirty="0">
                <a:solidFill>
                  <a:schemeClr val="bg1">
                    <a:lumMod val="85000"/>
                  </a:schemeClr>
                </a:solidFill>
                <a:latin typeface="Segoe UI Light" panose="020B0502040204020203" pitchFamily="34" charset="0"/>
                <a:cs typeface="Segoe UI Light" panose="020B0502040204020203" pitchFamily="34" charset="0"/>
              </a:rPr>
              <a:t>An amazing way to organize your external packages and APIs through our packaging system.</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9" name="Picture 8">
            <a:extLst>
              <a:ext uri="{FF2B5EF4-FFF2-40B4-BE49-F238E27FC236}">
                <a16:creationId xmlns:a16="http://schemas.microsoft.com/office/drawing/2014/main" id="{EAAE9BBD-F6C3-43CA-9E4F-63934D0A4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7469" y="1690211"/>
            <a:ext cx="5184531" cy="51677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6473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5436804" cy="4822061"/>
          </a:xfrm>
        </p:spPr>
        <p:txBody>
          <a:bodyPr>
            <a:normAutofit lnSpcReduction="10000"/>
          </a:bodyPr>
          <a:lstStyle/>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In case there are two arguments, one argument, or no arguments, we do the same thing, we instantiate the controller with the method, having parameters passed, or without parameters. Then if it is only the controller being passed, then we instantiate the controller and having no method, means it will call the index() method, found in every controller, and responsible for rendering the views.</a:t>
            </a:r>
          </a:p>
        </p:txBody>
      </p:sp>
      <p:pic>
        <p:nvPicPr>
          <p:cNvPr id="6" name="Picture 5">
            <a:extLst>
              <a:ext uri="{FF2B5EF4-FFF2-40B4-BE49-F238E27FC236}">
                <a16:creationId xmlns:a16="http://schemas.microsoft.com/office/drawing/2014/main" id="{DB147665-4DDB-4AEB-A788-A721B03D1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196" y="2035938"/>
            <a:ext cx="5436804" cy="48220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97406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099558" cy="2334894"/>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_error() method redirects the user to the index() method of the ErrorController, and it is called when a controller or method does not exist.</a:t>
            </a:r>
          </a:p>
        </p:txBody>
      </p:sp>
      <p:pic>
        <p:nvPicPr>
          <p:cNvPr id="4" name="Picture 3">
            <a:extLst>
              <a:ext uri="{FF2B5EF4-FFF2-40B4-BE49-F238E27FC236}">
                <a16:creationId xmlns:a16="http://schemas.microsoft.com/office/drawing/2014/main" id="{F6C09DB5-A9F4-4FC2-AA50-A59B0EFAA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620" y="3581400"/>
            <a:ext cx="6850380" cy="3276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8324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vendor\System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6"/>
            <a:ext cx="6001510" cy="4667249"/>
          </a:xfrm>
        </p:spPr>
        <p:txBody>
          <a:bodyPr>
            <a:normAutofit fontScale="92500" lnSpcReduction="10000"/>
          </a:bodyPr>
          <a:lstStyle/>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Session class is responsible for managing sessions.</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init() method starts a new session.</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set() method sets a key and value to the session.</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get() method gets the value of the current session using a key.</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exists() method checks if the session with that key exists.</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destroy() method, destroys the current session.</a:t>
            </a:r>
          </a:p>
        </p:txBody>
      </p:sp>
      <p:pic>
        <p:nvPicPr>
          <p:cNvPr id="6" name="Picture 5">
            <a:extLst>
              <a:ext uri="{FF2B5EF4-FFF2-40B4-BE49-F238E27FC236}">
                <a16:creationId xmlns:a16="http://schemas.microsoft.com/office/drawing/2014/main" id="{802B39DE-BD70-4344-A576-C919296C5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987" y="1690689"/>
            <a:ext cx="4844013"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1541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10515598" cy="1603374"/>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utilities directory contains classes which are responsible for maintaining the security of the system.</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Classes like ExternalSecurity, FormValidator &amp; Middleware.</a:t>
            </a:r>
          </a:p>
        </p:txBody>
      </p:sp>
      <p:pic>
        <p:nvPicPr>
          <p:cNvPr id="4" name="Picture 3">
            <a:extLst>
              <a:ext uri="{FF2B5EF4-FFF2-40B4-BE49-F238E27FC236}">
                <a16:creationId xmlns:a16="http://schemas.microsoft.com/office/drawing/2014/main" id="{C0EAAF7A-7D0A-4017-8660-071D08BBA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415" y="5254627"/>
            <a:ext cx="5714585" cy="1603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77771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693918" cy="4667248"/>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ExternalSecurity class calls two methods in its constructor. The other one can be called statically.</a:t>
            </a:r>
          </a:p>
          <a:p>
            <a:pPr marL="461963" indent="-4572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isolateData() method secures that the user does not enter data that contains malicious code like SQL Injection or code that can manipulate values in the system or database.</a:t>
            </a:r>
          </a:p>
        </p:txBody>
      </p:sp>
      <p:pic>
        <p:nvPicPr>
          <p:cNvPr id="6" name="Picture 5">
            <a:extLst>
              <a:ext uri="{FF2B5EF4-FFF2-40B4-BE49-F238E27FC236}">
                <a16:creationId xmlns:a16="http://schemas.microsoft.com/office/drawing/2014/main" id="{82634207-DCC4-44DA-96AE-6AF4E05AA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033" y="1687176"/>
            <a:ext cx="6220968" cy="51708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9939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4355590" cy="207886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_error_reportings() method chooses to report and dump the errors into a log file, or to shut them off if the system is up and running.</a:t>
            </a:r>
          </a:p>
        </p:txBody>
      </p:sp>
      <p:pic>
        <p:nvPicPr>
          <p:cNvPr id="4" name="Picture 3">
            <a:extLst>
              <a:ext uri="{FF2B5EF4-FFF2-40B4-BE49-F238E27FC236}">
                <a16:creationId xmlns:a16="http://schemas.microsoft.com/office/drawing/2014/main" id="{1B16612D-E4B2-4E13-B845-66C01DC40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120" y="3142032"/>
            <a:ext cx="6659880" cy="37159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967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626606" cy="317614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_unregister_globals()  method unregister global variables if they are over-written or deleted by any application. Any manipulation of these Superglobal values would drop the authenticity of the current request and would work against the intentional behavior of PHP.</a:t>
            </a:r>
          </a:p>
        </p:txBody>
      </p:sp>
      <p:pic>
        <p:nvPicPr>
          <p:cNvPr id="6" name="Picture 5">
            <a:extLst>
              <a:ext uri="{FF2B5EF4-FFF2-40B4-BE49-F238E27FC236}">
                <a16:creationId xmlns:a16="http://schemas.microsoft.com/office/drawing/2014/main" id="{0CA38113-A527-4F02-9C40-068F2F377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88" y="3426282"/>
            <a:ext cx="5315712" cy="34317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6382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257798" cy="4667248"/>
          </a:xfrm>
        </p:spPr>
        <p:txBody>
          <a:bodyPr>
            <a:normAutofit fontScale="92500" lnSpcReduction="10000"/>
          </a:bodyPr>
          <a:lstStyle/>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FormValidator class contains methods which validate the Request itself, or inputs inside the form using constraints.</a:t>
            </a:r>
          </a:p>
          <a:p>
            <a:pPr marL="4763" indent="0">
              <a:lnSpc>
                <a:spcPct val="11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These methods are called statically.</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formIsSet() method checks initially if $csrf is not set and the token has the same value as the one stored in session. Otherwise, checks if the server’s Request is of method POST and the form name is set. Then it checks each element of the data inputted if it set and not empty.</a:t>
            </a:r>
          </a:p>
        </p:txBody>
      </p:sp>
      <p:pic>
        <p:nvPicPr>
          <p:cNvPr id="4" name="Picture 3">
            <a:extLst>
              <a:ext uri="{FF2B5EF4-FFF2-40B4-BE49-F238E27FC236}">
                <a16:creationId xmlns:a16="http://schemas.microsoft.com/office/drawing/2014/main" id="{0DFCA538-BC13-4004-BD89-1FFF54F84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809" y="2065570"/>
            <a:ext cx="5727192" cy="47924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7391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257798" cy="4667248"/>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fieldLength() method checks if the current field’s input doesn’t exceed a specific limit of characters.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emailValid() method checks if the email contains an ‘@’ character also the ‘.com’ suffix.</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usernameValid() method checks if the username is greater than five characters.</a:t>
            </a:r>
          </a:p>
        </p:txBody>
      </p:sp>
      <p:pic>
        <p:nvPicPr>
          <p:cNvPr id="6" name="Picture 5">
            <a:extLst>
              <a:ext uri="{FF2B5EF4-FFF2-40B4-BE49-F238E27FC236}">
                <a16:creationId xmlns:a16="http://schemas.microsoft.com/office/drawing/2014/main" id="{47D90E97-A608-4C16-B488-D0CAF0238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144" y="1692017"/>
            <a:ext cx="5324857" cy="51659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5284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257798" cy="1603373"/>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passwordValid() method checks if the password doesn’t exceed 8 characters.</a:t>
            </a:r>
          </a:p>
        </p:txBody>
      </p:sp>
      <p:pic>
        <p:nvPicPr>
          <p:cNvPr id="4" name="Picture 3">
            <a:extLst>
              <a:ext uri="{FF2B5EF4-FFF2-40B4-BE49-F238E27FC236}">
                <a16:creationId xmlns:a16="http://schemas.microsoft.com/office/drawing/2014/main" id="{17674B01-7C4C-4016-A052-93AF52F95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2" y="4721747"/>
            <a:ext cx="5257798" cy="21362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332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Installation</a:t>
            </a:r>
          </a:p>
        </p:txBody>
      </p:sp>
      <p:sp>
        <p:nvSpPr>
          <p:cNvPr id="3" name="Content Placeholder 2">
            <a:extLst>
              <a:ext uri="{FF2B5EF4-FFF2-40B4-BE49-F238E27FC236}">
                <a16:creationId xmlns:a16="http://schemas.microsoft.com/office/drawing/2014/main" id="{BEC942BA-DB36-444C-A7AC-8D7361A7CB8B}"/>
              </a:ext>
            </a:extLst>
          </p:cNvPr>
          <p:cNvSpPr>
            <a:spLocks noGrp="1"/>
          </p:cNvSpPr>
          <p:nvPr>
            <p:ph idx="1"/>
          </p:nvPr>
        </p:nvSpPr>
        <p:spPr/>
        <p:txBody>
          <a:bodyPr>
            <a:normAutofit/>
          </a:bodyPr>
          <a:lstStyle/>
          <a:p>
            <a:pPr marL="4763" indent="0">
              <a:lnSpc>
                <a:spcPct val="100000"/>
              </a:lnSpc>
              <a:buClr>
                <a:schemeClr val="bg1"/>
              </a:buClr>
              <a:buNone/>
              <a:tabLst>
                <a:tab pos="55563" algn="l"/>
                <a:tab pos="2743200" algn="l"/>
                <a:tab pos="2917825" algn="l"/>
                <a:tab pos="4516438" algn="l"/>
                <a:tab pos="6059488" algn="l"/>
                <a:tab pos="10169525" algn="l"/>
              </a:tabLst>
            </a:pPr>
            <a:r>
              <a:rPr lang="en-US" sz="2400" b="1" dirty="0">
                <a:solidFill>
                  <a:schemeClr val="bg1">
                    <a:lumMod val="85000"/>
                  </a:schemeClr>
                </a:solidFill>
                <a:latin typeface="Segoe UI Light" panose="020B0502040204020203" pitchFamily="34" charset="0"/>
                <a:cs typeface="Segoe UI Light" panose="020B0502040204020203" pitchFamily="34" charset="0"/>
              </a:rPr>
              <a:t>This general installation procedure will get you a copy of the project up and running on your local machine for development or testing purposes.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Tree>
    <p:extLst>
      <p:ext uri="{BB962C8B-B14F-4D97-AF65-F5344CB8AC3E}">
        <p14:creationId xmlns:p14="http://schemas.microsoft.com/office/powerpoint/2010/main" val="2765860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2" y="1825627"/>
            <a:ext cx="5034588" cy="3532757"/>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Middleware class is responsible for restricting specific users access specific pages.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start() method starts a session.</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isInNotLoggedInPages() method restricts this component to be used if and only if you are not logged in.</a:t>
            </a:r>
          </a:p>
        </p:txBody>
      </p:sp>
      <p:pic>
        <p:nvPicPr>
          <p:cNvPr id="8" name="Picture 7">
            <a:extLst>
              <a:ext uri="{FF2B5EF4-FFF2-40B4-BE49-F238E27FC236}">
                <a16:creationId xmlns:a16="http://schemas.microsoft.com/office/drawing/2014/main" id="{317EFF9A-7DD9-49ED-B691-E41138E80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213" y="2004456"/>
            <a:ext cx="5872788" cy="48535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2793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5084875" cy="390766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isInLoggedInPages() method restricts this component to be used if and only if you are logged in.</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isAdminOnLoggedInUserPages() method restricts this component to be used if and only if you are a regular user (not admin).</a:t>
            </a:r>
          </a:p>
        </p:txBody>
      </p:sp>
      <p:pic>
        <p:nvPicPr>
          <p:cNvPr id="4" name="Picture 3">
            <a:extLst>
              <a:ext uri="{FF2B5EF4-FFF2-40B4-BE49-F238E27FC236}">
                <a16:creationId xmlns:a16="http://schemas.microsoft.com/office/drawing/2014/main" id="{0A7D59C2-A512-46CF-A70D-65DF3B709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924" y="1690688"/>
            <a:ext cx="5923075" cy="5167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6297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5257799" cy="171310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isUserOnLoggedInAdminPages() method restricts this component to be used if and only if you own admin privileges.</a:t>
            </a:r>
          </a:p>
        </p:txBody>
      </p:sp>
      <p:pic>
        <p:nvPicPr>
          <p:cNvPr id="6" name="Picture 5">
            <a:extLst>
              <a:ext uri="{FF2B5EF4-FFF2-40B4-BE49-F238E27FC236}">
                <a16:creationId xmlns:a16="http://schemas.microsoft.com/office/drawing/2014/main" id="{F5991CAC-2E51-41EA-8F70-6E6576B08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104" y="4366158"/>
            <a:ext cx="5644895" cy="24918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2247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8"/>
            <a:ext cx="4840223" cy="3906012"/>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settingsId() method should be placed only within the SettingsController class. It restricts the URL to have a parameter if it is the settings/index method.</a:t>
            </a:r>
          </a:p>
        </p:txBody>
      </p:sp>
      <p:pic>
        <p:nvPicPr>
          <p:cNvPr id="4" name="Picture 3">
            <a:extLst>
              <a:ext uri="{FF2B5EF4-FFF2-40B4-BE49-F238E27FC236}">
                <a16:creationId xmlns:a16="http://schemas.microsoft.com/office/drawing/2014/main" id="{818E86B2-7D15-4FF3-B581-0E3E5C5C4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119" y="2962656"/>
            <a:ext cx="6095881" cy="39060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8963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utilities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8"/>
            <a:ext cx="4840223" cy="1703956"/>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profileAndAdminId() method simply restricts the Profile and Admin classes to have an Id in the URL as a parameter.</a:t>
            </a:r>
          </a:p>
        </p:txBody>
      </p:sp>
      <p:pic>
        <p:nvPicPr>
          <p:cNvPr id="6" name="Picture 5">
            <a:extLst>
              <a:ext uri="{FF2B5EF4-FFF2-40B4-BE49-F238E27FC236}">
                <a16:creationId xmlns:a16="http://schemas.microsoft.com/office/drawing/2014/main" id="{33218FA1-44CE-4F08-A9BE-27642B6F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025" y="2496312"/>
            <a:ext cx="6099976" cy="43616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2253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logs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8"/>
            <a:ext cx="5471159" cy="1393060"/>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logs directory holds log files which are responsible for dumping errors throughout the system.</a:t>
            </a:r>
          </a:p>
        </p:txBody>
      </p:sp>
      <p:pic>
        <p:nvPicPr>
          <p:cNvPr id="4" name="Picture 3">
            <a:extLst>
              <a:ext uri="{FF2B5EF4-FFF2-40B4-BE49-F238E27FC236}">
                <a16:creationId xmlns:a16="http://schemas.microsoft.com/office/drawing/2014/main" id="{DA55007C-DAF8-4516-82AE-FC83080E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685" y="5532439"/>
            <a:ext cx="10179316" cy="13255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2593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logs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8"/>
            <a:ext cx="4831079" cy="2060572"/>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This is the errors.log file, in which are dumped all the errors that cannot be shown directly in the system because they occur during the runtime.</a:t>
            </a:r>
          </a:p>
        </p:txBody>
      </p:sp>
      <p:pic>
        <p:nvPicPr>
          <p:cNvPr id="6" name="Picture 5">
            <a:extLst>
              <a:ext uri="{FF2B5EF4-FFF2-40B4-BE49-F238E27FC236}">
                <a16:creationId xmlns:a16="http://schemas.microsoft.com/office/drawing/2014/main" id="{5EAFADBC-257A-4244-83F1-33EEAB9A3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710511"/>
            <a:ext cx="6096000" cy="41474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7008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libs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8"/>
            <a:ext cx="10515599" cy="1429636"/>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libs directory, contains an external directory in which you can put your libraries and access their methods through an interface provided in the LibraryFacade class, which implements the Façade Structural Pattern.</a:t>
            </a:r>
          </a:p>
        </p:txBody>
      </p:sp>
      <p:pic>
        <p:nvPicPr>
          <p:cNvPr id="4" name="Picture 3">
            <a:extLst>
              <a:ext uri="{FF2B5EF4-FFF2-40B4-BE49-F238E27FC236}">
                <a16:creationId xmlns:a16="http://schemas.microsoft.com/office/drawing/2014/main" id="{021AD088-FC33-464B-B5FA-B4D374E82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401" y="4797428"/>
            <a:ext cx="9048599" cy="20605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5700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libs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328159" cy="4667247"/>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LibraryFacade class contains two private instances, one for the path of the libraries, the other for the library instance itself.</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connect_library() method takes the library name and an array of class names you want to instantiate in this library. To do this, it calls the </a:t>
            </a:r>
            <a:r>
              <a:rPr lang="en-US" sz="2400" b="1" dirty="0" err="1">
                <a:solidFill>
                  <a:schemeClr val="bg1">
                    <a:lumMod val="85000"/>
                  </a:schemeClr>
                </a:solidFill>
                <a:latin typeface="Segoe UI Light" panose="020B0502040204020203" pitchFamily="34" charset="0"/>
                <a:cs typeface="Segoe UI Light" panose="020B0502040204020203" pitchFamily="34" charset="0"/>
              </a:rPr>
              <a:t>import_library</a:t>
            </a:r>
            <a:r>
              <a:rPr lang="en-US" sz="2400" b="1" dirty="0">
                <a:solidFill>
                  <a:schemeClr val="bg1">
                    <a:lumMod val="85000"/>
                  </a:schemeClr>
                </a:solidFill>
                <a:latin typeface="Segoe UI Light" panose="020B0502040204020203" pitchFamily="34" charset="0"/>
                <a:cs typeface="Segoe UI Light" panose="020B0502040204020203" pitchFamily="34" charset="0"/>
              </a:rPr>
              <a:t>() method.</a:t>
            </a:r>
          </a:p>
        </p:txBody>
      </p:sp>
      <p:pic>
        <p:nvPicPr>
          <p:cNvPr id="6" name="Picture 5">
            <a:extLst>
              <a:ext uri="{FF2B5EF4-FFF2-40B4-BE49-F238E27FC236}">
                <a16:creationId xmlns:a16="http://schemas.microsoft.com/office/drawing/2014/main" id="{5125ECDA-8084-420B-BAC8-916DDCD6C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54" y="3429000"/>
            <a:ext cx="6278945" cy="3428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7370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libs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328159" cy="2005709"/>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Before importing, the library should be validated. The </a:t>
            </a:r>
            <a:r>
              <a:rPr lang="en-US" sz="2400" b="1" dirty="0" err="1">
                <a:solidFill>
                  <a:schemeClr val="bg1">
                    <a:lumMod val="85000"/>
                  </a:schemeClr>
                </a:solidFill>
                <a:latin typeface="Segoe UI Light" panose="020B0502040204020203" pitchFamily="34" charset="0"/>
                <a:cs typeface="Segoe UI Light" panose="020B0502040204020203" pitchFamily="34" charset="0"/>
              </a:rPr>
              <a:t>validate_library</a:t>
            </a:r>
            <a:r>
              <a:rPr lang="en-US" sz="2400" b="1" dirty="0">
                <a:solidFill>
                  <a:schemeClr val="bg1">
                    <a:lumMod val="85000"/>
                  </a:schemeClr>
                </a:solidFill>
                <a:latin typeface="Segoe UI Light" panose="020B0502040204020203" pitchFamily="34" charset="0"/>
                <a:cs typeface="Segoe UI Light" panose="020B0502040204020203" pitchFamily="34" charset="0"/>
              </a:rPr>
              <a:t>() method checks if a class name passed, starts capitalized.</a:t>
            </a:r>
          </a:p>
        </p:txBody>
      </p:sp>
      <p:pic>
        <p:nvPicPr>
          <p:cNvPr id="6" name="Picture 5">
            <a:extLst>
              <a:ext uri="{FF2B5EF4-FFF2-40B4-BE49-F238E27FC236}">
                <a16:creationId xmlns:a16="http://schemas.microsoft.com/office/drawing/2014/main" id="{5125ECDA-8084-420B-BAC8-916DDCD6C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054" y="3429000"/>
            <a:ext cx="6278945" cy="3428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022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Installation (Prerequisites)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515599" cy="4696632"/>
          </a:xfrm>
        </p:spPr>
        <p:txBody>
          <a:bodyPr>
            <a:normAutofit/>
          </a:bodyPr>
          <a:lstStyle/>
          <a:p>
            <a:pPr marL="398463" indent="-3937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To run this software on your local machine you need to have:</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A host			: 	OS x64 / x32.</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PHP			: 	v.7 or above.</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Server type		:	MariaDB – v.10 or above.</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DBMS			:	MySQL – phpMyAdmin v.4 or above.</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OpenSSL PHP Extension.</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PDO PHP Extension.</a:t>
            </a:r>
          </a:p>
          <a:p>
            <a:pPr marL="796925" lvl="1" indent="-393700">
              <a:lnSpc>
                <a:spcPct val="100000"/>
              </a:lnSpc>
              <a:buClr>
                <a:schemeClr val="bg1"/>
              </a:buClr>
              <a:buFont typeface="Wingdings" panose="05000000000000000000" pitchFamily="2" charset="2"/>
              <a:buChar char="ü"/>
            </a:pPr>
            <a:r>
              <a:rPr lang="en-US" sz="2000" b="1" dirty="0">
                <a:solidFill>
                  <a:schemeClr val="bg1">
                    <a:lumMod val="85000"/>
                  </a:schemeClr>
                </a:solidFill>
                <a:latin typeface="Segoe UI Light" panose="020B0502040204020203" pitchFamily="34" charset="0"/>
                <a:cs typeface="Segoe UI Light" panose="020B0502040204020203" pitchFamily="34" charset="0"/>
              </a:rPr>
              <a:t>Tokenizer PHP Extension.</a:t>
            </a:r>
          </a:p>
        </p:txBody>
      </p:sp>
    </p:spTree>
    <p:extLst>
      <p:ext uri="{BB962C8B-B14F-4D97-AF65-F5344CB8AC3E}">
        <p14:creationId xmlns:p14="http://schemas.microsoft.com/office/powerpoint/2010/main" val="2765952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libs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6"/>
            <a:ext cx="4328159" cy="4667249"/>
          </a:xfrm>
        </p:spPr>
        <p:txBody>
          <a:bodyPr>
            <a:normAutofit/>
          </a:bodyPr>
          <a:lstStyle/>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import_library() method takes the library name and names of the classes you want to instantiate, and checks if library exists and require it.</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Using inst() method, it instantiates each class inside the array.</a:t>
            </a:r>
          </a:p>
        </p:txBody>
      </p:sp>
      <p:pic>
        <p:nvPicPr>
          <p:cNvPr id="4" name="Picture 3">
            <a:extLst>
              <a:ext uri="{FF2B5EF4-FFF2-40B4-BE49-F238E27FC236}">
                <a16:creationId xmlns:a16="http://schemas.microsoft.com/office/drawing/2014/main" id="{E0521599-BF2E-4DDB-8DE6-9019F24A7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809" y="2825496"/>
            <a:ext cx="6658191" cy="40385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2184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lang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10515599" cy="1868550"/>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lang directory holds all the global variables which define errors used through the system.</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Also its purpose is to hold the language files used to make the system multi-lingual.</a:t>
            </a:r>
          </a:p>
        </p:txBody>
      </p:sp>
      <p:pic>
        <p:nvPicPr>
          <p:cNvPr id="8" name="Picture 7">
            <a:extLst>
              <a:ext uri="{FF2B5EF4-FFF2-40B4-BE49-F238E27FC236}">
                <a16:creationId xmlns:a16="http://schemas.microsoft.com/office/drawing/2014/main" id="{09A2A5A1-647A-46F7-B885-01CEF4076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966" y="5531974"/>
            <a:ext cx="5965034" cy="13255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5016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lang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5040086" cy="105473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errors file defines all the globals which hold the error texts.</a:t>
            </a:r>
          </a:p>
        </p:txBody>
      </p:sp>
      <p:pic>
        <p:nvPicPr>
          <p:cNvPr id="4" name="Picture 3">
            <a:extLst>
              <a:ext uri="{FF2B5EF4-FFF2-40B4-BE49-F238E27FC236}">
                <a16:creationId xmlns:a16="http://schemas.microsoft.com/office/drawing/2014/main" id="{6B0E1B1E-4B5D-4A90-A112-E717C1EFA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714" y="3429000"/>
            <a:ext cx="5878286" cy="3429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1717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database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0" y="1825627"/>
            <a:ext cx="10515599" cy="105473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database directory holds all the SQL files, which can be imported into your DBMS to create entities and relations.</a:t>
            </a:r>
          </a:p>
        </p:txBody>
      </p:sp>
      <p:pic>
        <p:nvPicPr>
          <p:cNvPr id="6" name="Picture 5">
            <a:extLst>
              <a:ext uri="{FF2B5EF4-FFF2-40B4-BE49-F238E27FC236}">
                <a16:creationId xmlns:a16="http://schemas.microsoft.com/office/drawing/2014/main" id="{8D5D5DFA-3584-4490-9CA5-5C96266C3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984" y="5804768"/>
            <a:ext cx="6605016" cy="10532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1567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database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0" y="1825627"/>
            <a:ext cx="5257799" cy="4163693"/>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database.sql file creates a database named adequate if it does not exist.</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Then it drops table admin if it already exists and creates a new one.</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Admin has an id as primary key, unsigned integer which will be auto incremented. Name, email and password are varchars and cannot be null.</a:t>
            </a:r>
          </a:p>
        </p:txBody>
      </p:sp>
      <p:pic>
        <p:nvPicPr>
          <p:cNvPr id="4" name="Picture 3">
            <a:extLst>
              <a:ext uri="{FF2B5EF4-FFF2-40B4-BE49-F238E27FC236}">
                <a16:creationId xmlns:a16="http://schemas.microsoft.com/office/drawing/2014/main" id="{71EF93AB-33B9-4AC7-8744-A34977BCB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408" y="1690846"/>
            <a:ext cx="5498592" cy="51671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90128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database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3678935" cy="285610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User has an id as primary key, unsigned integer which will be auto incremented. Name, email and password are varchars and cannot be null.</a:t>
            </a:r>
          </a:p>
        </p:txBody>
      </p:sp>
      <p:pic>
        <p:nvPicPr>
          <p:cNvPr id="6" name="Picture 5">
            <a:extLst>
              <a:ext uri="{FF2B5EF4-FFF2-40B4-BE49-F238E27FC236}">
                <a16:creationId xmlns:a16="http://schemas.microsoft.com/office/drawing/2014/main" id="{B3AA17C6-FC83-47E9-84BE-94B4A830E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00" y="2225040"/>
            <a:ext cx="7353300" cy="46329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7876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configurations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7071359" cy="174053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configurations directory holds all the configuration files, that contain global directory names, or global file names, or database parameters and so on.</a:t>
            </a:r>
          </a:p>
        </p:txBody>
      </p:sp>
      <p:pic>
        <p:nvPicPr>
          <p:cNvPr id="4" name="Picture 3">
            <a:extLst>
              <a:ext uri="{FF2B5EF4-FFF2-40B4-BE49-F238E27FC236}">
                <a16:creationId xmlns:a16="http://schemas.microsoft.com/office/drawing/2014/main" id="{D56F6F23-A85D-43AD-AF14-00F3361C5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695" y="5532437"/>
            <a:ext cx="5950305" cy="13255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6912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configurations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6"/>
            <a:ext cx="4172711" cy="4667249"/>
          </a:xfrm>
        </p:spPr>
        <p:txBody>
          <a:bodyPr>
            <a:normAutofit fontScale="92500" lnSpcReduction="20000"/>
          </a:bodyPr>
          <a:lstStyle/>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config.php file contains globals like APPLICATION_NAME which is the name of the root folder. Even if you change the project folder name, all the occurrences of the app name will change dynamically without causing fatal errors or warnings.</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It also stores the names of default components, file names, booleans, and encryption salt texts.</a:t>
            </a:r>
          </a:p>
        </p:txBody>
      </p:sp>
      <p:pic>
        <p:nvPicPr>
          <p:cNvPr id="6" name="Picture 5">
            <a:extLst>
              <a:ext uri="{FF2B5EF4-FFF2-40B4-BE49-F238E27FC236}">
                <a16:creationId xmlns:a16="http://schemas.microsoft.com/office/drawing/2014/main" id="{E280F959-AAAA-4C61-891B-4611E608C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363" y="1825627"/>
            <a:ext cx="6523637" cy="5032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7472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configurations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5257799" cy="2042286"/>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database_params.php file simply holds the globals used to establish the database connection, like: database type, host, name, username &amp; password.</a:t>
            </a:r>
          </a:p>
        </p:txBody>
      </p:sp>
      <p:pic>
        <p:nvPicPr>
          <p:cNvPr id="4" name="Picture 3">
            <a:extLst>
              <a:ext uri="{FF2B5EF4-FFF2-40B4-BE49-F238E27FC236}">
                <a16:creationId xmlns:a16="http://schemas.microsoft.com/office/drawing/2014/main" id="{40F3AF4B-2F43-4AD5-A468-723117444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744" y="4290771"/>
            <a:ext cx="5096256" cy="25672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422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8022335" cy="3779645"/>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app directory is the ‘heart’ of the framework.</a:t>
            </a:r>
          </a:p>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Here are placed all of your controllers, models and helper files, which give life to the project.</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Helpers folder will assist you with static methods for Form builders, and asset callers.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Http folder contains all your models.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And the Http\Controllers folder contains all your controllers.</a:t>
            </a:r>
          </a:p>
        </p:txBody>
      </p:sp>
      <p:pic>
        <p:nvPicPr>
          <p:cNvPr id="6" name="Picture 5">
            <a:extLst>
              <a:ext uri="{FF2B5EF4-FFF2-40B4-BE49-F238E27FC236}">
                <a16:creationId xmlns:a16="http://schemas.microsoft.com/office/drawing/2014/main" id="{816547DB-0304-4CCF-BDBC-4586A3FDF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256" y="1825626"/>
            <a:ext cx="2840743" cy="50323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906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Installing Adequate (Deployment)</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515599" cy="4696632"/>
          </a:xfrm>
        </p:spPr>
        <p:txBody>
          <a:bodyPr>
            <a:normAutofit fontScale="70000" lnSpcReduction="20000"/>
          </a:bodyPr>
          <a:lstStyle/>
          <a:p>
            <a:pPr marL="461963" indent="-457200">
              <a:lnSpc>
                <a:spcPct val="120000"/>
              </a:lnSpc>
              <a:buClr>
                <a:schemeClr val="bg1"/>
              </a:buClr>
              <a:buFont typeface="+mj-lt"/>
              <a:buAutoNum type="arabicPeriod"/>
            </a:pPr>
            <a:r>
              <a:rPr lang="en-US" sz="2400" b="1" dirty="0">
                <a:solidFill>
                  <a:schemeClr val="bg1">
                    <a:lumMod val="85000"/>
                  </a:schemeClr>
                </a:solidFill>
                <a:latin typeface="Segoe UI Light" panose="020B0502040204020203" pitchFamily="34" charset="0"/>
                <a:cs typeface="Segoe UI Light" panose="020B0502040204020203" pitchFamily="34" charset="0"/>
              </a:rPr>
              <a:t>Open the configurations folder and change in the 'database_params.php' file these fields:</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DB_TYPE 			-&gt; 	Replace with your database type;</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DB_HOST 			-&gt; 	Replace with your host address;</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DB_NAME 			-&gt; 	Replace with your database name;</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DB_USERNAME 		-&gt; 	Replace with your database username;</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DB_PASSWORD 		-&gt; 	Replace with your database password;</a:t>
            </a:r>
          </a:p>
          <a:p>
            <a:pPr marL="461963" lvl="1" indent="0">
              <a:lnSpc>
                <a:spcPct val="120000"/>
              </a:lnSpc>
              <a:buClr>
                <a:schemeClr val="bg1"/>
              </a:buClr>
              <a:buNone/>
            </a:pPr>
            <a:endParaRPr lang="en-US" sz="2400" b="1" dirty="0">
              <a:solidFill>
                <a:schemeClr val="bg1">
                  <a:lumMod val="85000"/>
                </a:schemeClr>
              </a:solidFill>
              <a:latin typeface="Segoe UI Light" panose="020B0502040204020203" pitchFamily="34" charset="0"/>
              <a:cs typeface="Segoe UI Light" panose="020B0502040204020203" pitchFamily="34" charset="0"/>
            </a:endParaRPr>
          </a:p>
          <a:p>
            <a:pPr marL="461963" indent="-457200">
              <a:lnSpc>
                <a:spcPct val="120000"/>
              </a:lnSpc>
              <a:buClr>
                <a:schemeClr val="bg1"/>
              </a:buClr>
              <a:buFont typeface="+mj-lt"/>
              <a:buAutoNum type="arabicPeriod"/>
            </a:pPr>
            <a:r>
              <a:rPr lang="en-US" sz="2400" b="1" dirty="0">
                <a:solidFill>
                  <a:schemeClr val="bg1">
                    <a:lumMod val="85000"/>
                  </a:schemeClr>
                </a:solidFill>
                <a:latin typeface="Segoe UI Light" panose="020B0502040204020203" pitchFamily="34" charset="0"/>
                <a:cs typeface="Segoe UI Light" panose="020B0502040204020203" pitchFamily="34" charset="0"/>
              </a:rPr>
              <a:t>Open the configurations folder and change in the 'configs.php' file these fields:</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HASH_GENERAL_KEY		-&gt;	Replace with your desired general key;</a:t>
            </a:r>
          </a:p>
          <a:p>
            <a:pPr marL="804863" lvl="1" indent="-342900">
              <a:lnSpc>
                <a:spcPct val="120000"/>
              </a:lnSpc>
              <a:buClr>
                <a:schemeClr val="bg1"/>
              </a:buClr>
              <a:buFont typeface="Wingdings" panose="05000000000000000000" pitchFamily="2" charset="2"/>
              <a:buChar char="Ø"/>
            </a:pPr>
            <a:r>
              <a:rPr lang="en-US" sz="2000" b="1" dirty="0">
                <a:solidFill>
                  <a:schemeClr val="bg1">
                    <a:lumMod val="85000"/>
                  </a:schemeClr>
                </a:solidFill>
                <a:latin typeface="Segoe UI Light" panose="020B0502040204020203" pitchFamily="34" charset="0"/>
                <a:cs typeface="Segoe UI Light" panose="020B0502040204020203" pitchFamily="34" charset="0"/>
              </a:rPr>
              <a:t>HASH_PASSWORD_KEY		-&gt;	Replace with your desired database key;</a:t>
            </a:r>
          </a:p>
          <a:p>
            <a:pPr marL="461963" lvl="1" indent="0">
              <a:lnSpc>
                <a:spcPct val="120000"/>
              </a:lnSpc>
              <a:buClr>
                <a:schemeClr val="bg1"/>
              </a:buClr>
              <a:buNone/>
            </a:pPr>
            <a:endParaRPr lang="en-US" sz="2400" b="1" dirty="0">
              <a:solidFill>
                <a:schemeClr val="bg1">
                  <a:lumMod val="85000"/>
                </a:schemeClr>
              </a:solidFill>
              <a:latin typeface="Segoe UI Light" panose="020B0502040204020203" pitchFamily="34" charset="0"/>
              <a:cs typeface="Segoe UI Light" panose="020B0502040204020203" pitchFamily="34" charset="0"/>
            </a:endParaRPr>
          </a:p>
          <a:p>
            <a:pPr marL="461963" indent="-457200">
              <a:lnSpc>
                <a:spcPct val="120000"/>
              </a:lnSpc>
              <a:buClr>
                <a:schemeClr val="bg1"/>
              </a:buClr>
              <a:buFont typeface="+mj-lt"/>
              <a:buAutoNum type="arabicPeriod"/>
            </a:pPr>
            <a:r>
              <a:rPr lang="en-US" sz="2400" b="1" dirty="0">
                <a:solidFill>
                  <a:schemeClr val="bg1">
                    <a:lumMod val="85000"/>
                  </a:schemeClr>
                </a:solidFill>
                <a:latin typeface="Segoe UI Light" panose="020B0502040204020203" pitchFamily="34" charset="0"/>
                <a:cs typeface="Segoe UI Light" panose="020B0502040204020203" pitchFamily="34" charset="0"/>
              </a:rPr>
              <a:t>Create a database record of admin credentials in admin table:</a:t>
            </a:r>
          </a:p>
          <a:p>
            <a:pPr marL="804863" lvl="1" indent="-342900">
              <a:lnSpc>
                <a:spcPct val="120000"/>
              </a:lnSpc>
              <a:buClr>
                <a:schemeClr val="bg1"/>
              </a:buClr>
            </a:pPr>
            <a:r>
              <a:rPr lang="en-US" b="1" dirty="0">
                <a:solidFill>
                  <a:schemeClr val="bg1">
                    <a:lumMod val="85000"/>
                  </a:schemeClr>
                </a:solidFill>
                <a:latin typeface="Segoe UI Light" panose="020B0502040204020203" pitchFamily="34" charset="0"/>
                <a:cs typeface="Segoe UI Light" panose="020B0502040204020203" pitchFamily="34" charset="0"/>
              </a:rPr>
              <a:t>Admins are created in phpMyAdmin manually. You have to encrypt the password with sha256. To do so, get the password from a user you registered through the form and paste it. Then you can change it later in admin profile settings.</a:t>
            </a:r>
          </a:p>
        </p:txBody>
      </p:sp>
    </p:spTree>
    <p:extLst>
      <p:ext uri="{BB962C8B-B14F-4D97-AF65-F5344CB8AC3E}">
        <p14:creationId xmlns:p14="http://schemas.microsoft.com/office/powerpoint/2010/main" val="205393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209287" cy="174053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Assets class contains a static method that will return the path for a file inside the public directory.</a:t>
            </a:r>
          </a:p>
        </p:txBody>
      </p:sp>
      <p:pic>
        <p:nvPicPr>
          <p:cNvPr id="4" name="Picture 3">
            <a:extLst>
              <a:ext uri="{FF2B5EF4-FFF2-40B4-BE49-F238E27FC236}">
                <a16:creationId xmlns:a16="http://schemas.microsoft.com/office/drawing/2014/main" id="{BF5E2DF7-DE5E-4C9F-8739-235D96981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020" y="4343400"/>
            <a:ext cx="6697980"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8338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209287" cy="4667248"/>
          </a:xfrm>
        </p:spPr>
        <p:txBody>
          <a:bodyPr>
            <a:normAutofit fontScale="77500" lnSpcReduction="20000"/>
          </a:bodyPr>
          <a:lstStyle/>
          <a:p>
            <a:pPr marL="4763" indent="0">
              <a:lnSpc>
                <a:spcPct val="12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Form class contains static methods to create HTML forms and HTML inputs fields, methods for securing forms by generating tokens and checking tokens, also creating hidden input fields.</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init() method takes action path, form method and arguments, and initializes a form.</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end() method simply ends a form, by putting a closing form tag.</a:t>
            </a:r>
          </a:p>
          <a:p>
            <a:pPr marL="347663" indent="-342900">
              <a:lnSpc>
                <a:spcPct val="12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input() method initializes an input and assigns the input related attributes or the HTML attributes to it.</a:t>
            </a:r>
          </a:p>
        </p:txBody>
      </p:sp>
      <p:pic>
        <p:nvPicPr>
          <p:cNvPr id="6" name="Picture 5">
            <a:extLst>
              <a:ext uri="{FF2B5EF4-FFF2-40B4-BE49-F238E27FC236}">
                <a16:creationId xmlns:a16="http://schemas.microsoft.com/office/drawing/2014/main" id="{A7FB6F7A-1617-4C04-B8B2-E8254864B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042" y="2697481"/>
            <a:ext cx="6734958" cy="41605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0413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867655" cy="4667248"/>
          </a:xfrm>
        </p:spPr>
        <p:txBody>
          <a:bodyPr>
            <a:normAutofit/>
          </a:bodyPr>
          <a:lstStyle/>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submit() method returns a submit button and assigns the attributes to it.</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da() method defragments the attributes passed and concatenates them consecutively, adding the equal sign and the quotes after.</a:t>
            </a:r>
          </a:p>
          <a:p>
            <a:pPr marL="347663" indent="-342900">
              <a:lnSpc>
                <a:spcPct val="11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generateToken() method generates a new random token.</a:t>
            </a:r>
          </a:p>
        </p:txBody>
      </p:sp>
      <p:pic>
        <p:nvPicPr>
          <p:cNvPr id="4" name="Picture 3">
            <a:extLst>
              <a:ext uri="{FF2B5EF4-FFF2-40B4-BE49-F238E27FC236}">
                <a16:creationId xmlns:a16="http://schemas.microsoft.com/office/drawing/2014/main" id="{363AB42D-EC1F-42B2-8D80-80C85717F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69426"/>
            <a:ext cx="6096000" cy="42885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5385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10515599" cy="304245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csrf_input() method returns a hidden HTML field with the value of the token which is generated at the time calling the generate_token() method.</a:t>
            </a:r>
          </a:p>
        </p:txBody>
      </p:sp>
      <p:pic>
        <p:nvPicPr>
          <p:cNvPr id="6" name="Picture 5">
            <a:extLst>
              <a:ext uri="{FF2B5EF4-FFF2-40B4-BE49-F238E27FC236}">
                <a16:creationId xmlns:a16="http://schemas.microsoft.com/office/drawing/2014/main" id="{8B0E7C24-C9E4-4736-B78D-ABF63EB5C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232" y="5532436"/>
            <a:ext cx="7684768" cy="13255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83866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10515599" cy="1850261"/>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Helpers class is a container for your custom helper methods.</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dump_data() method simply dumps the data in a readable form.</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url_encode_error() method returns the error in the form of a JS output.</a:t>
            </a:r>
          </a:p>
        </p:txBody>
      </p:sp>
      <p:pic>
        <p:nvPicPr>
          <p:cNvPr id="4" name="Picture 3">
            <a:extLst>
              <a:ext uri="{FF2B5EF4-FFF2-40B4-BE49-F238E27FC236}">
                <a16:creationId xmlns:a16="http://schemas.microsoft.com/office/drawing/2014/main" id="{EB5354E6-3E83-42FF-8310-3A427D297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48" y="3815548"/>
            <a:ext cx="8970852" cy="30424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8881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10515599" cy="185026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select method inside the Admin Model retrieves a record from table admin having that id, passed inside an array.</a:t>
            </a:r>
          </a:p>
        </p:txBody>
      </p:sp>
      <p:pic>
        <p:nvPicPr>
          <p:cNvPr id="6" name="Picture 5">
            <a:extLst>
              <a:ext uri="{FF2B5EF4-FFF2-40B4-BE49-F238E27FC236}">
                <a16:creationId xmlns:a16="http://schemas.microsoft.com/office/drawing/2014/main" id="{4F55E366-B824-45C8-A665-12A5B30DE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816" y="4105656"/>
            <a:ext cx="8647184" cy="27523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94691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730495" cy="3605909"/>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Login Model contains methods for logging into the system, checking matching credentials in the database.</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It firstly checks in the admin table and if it matches, it sets a session value to admin and redirects to his profile.</a:t>
            </a:r>
          </a:p>
        </p:txBody>
      </p:sp>
      <p:pic>
        <p:nvPicPr>
          <p:cNvPr id="4" name="Picture 3">
            <a:extLst>
              <a:ext uri="{FF2B5EF4-FFF2-40B4-BE49-F238E27FC236}">
                <a16:creationId xmlns:a16="http://schemas.microsoft.com/office/drawing/2014/main" id="{0DB286BD-389B-4124-9308-386DD3067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032" y="1435883"/>
            <a:ext cx="6334968" cy="54221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6000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730495" cy="1767965"/>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Otherwise it checks in the users table and does the same thing, except of the session value and redirect page.</a:t>
            </a:r>
          </a:p>
        </p:txBody>
      </p:sp>
      <p:pic>
        <p:nvPicPr>
          <p:cNvPr id="6" name="Picture 5">
            <a:extLst>
              <a:ext uri="{FF2B5EF4-FFF2-40B4-BE49-F238E27FC236}">
                <a16:creationId xmlns:a16="http://schemas.microsoft.com/office/drawing/2014/main" id="{44925B18-1847-4325-8885-6C0A05F56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90528"/>
            <a:ext cx="6096000" cy="38674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3105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7455407" cy="1603373"/>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Profile Model does the same thing as Admin Model, except the fact that here you can put methods that suit only for the regular user.</a:t>
            </a:r>
          </a:p>
        </p:txBody>
      </p:sp>
      <p:pic>
        <p:nvPicPr>
          <p:cNvPr id="4" name="Picture 3">
            <a:extLst>
              <a:ext uri="{FF2B5EF4-FFF2-40B4-BE49-F238E27FC236}">
                <a16:creationId xmlns:a16="http://schemas.microsoft.com/office/drawing/2014/main" id="{63F02D6E-1662-495D-A18B-46791A658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788" y="3728530"/>
            <a:ext cx="9646212" cy="31294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3560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675631" cy="3724781"/>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Register Model has methods related to registering users and only users, to the system.</a:t>
            </a:r>
          </a:p>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check username() and check_email() methods, check if the username and email crendentials exist somewhere in the users and admin table, before adding them.</a:t>
            </a:r>
          </a:p>
        </p:txBody>
      </p:sp>
      <p:pic>
        <p:nvPicPr>
          <p:cNvPr id="6" name="Picture 5">
            <a:extLst>
              <a:ext uri="{FF2B5EF4-FFF2-40B4-BE49-F238E27FC236}">
                <a16:creationId xmlns:a16="http://schemas.microsoft.com/office/drawing/2014/main" id="{DC164BBB-CE42-4D91-81FE-1F38DC1D9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71858"/>
            <a:ext cx="6096000" cy="41861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727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Running the Project</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8" name="Content Placeholder 2">
            <a:extLst>
              <a:ext uri="{FF2B5EF4-FFF2-40B4-BE49-F238E27FC236}">
                <a16:creationId xmlns:a16="http://schemas.microsoft.com/office/drawing/2014/main" id="{3C016792-00FA-4B7C-AD1E-1BF93CB9E645}"/>
              </a:ext>
            </a:extLst>
          </p:cNvPr>
          <p:cNvSpPr>
            <a:spLocks noGrp="1"/>
          </p:cNvSpPr>
          <p:nvPr>
            <p:ph idx="1"/>
          </p:nvPr>
        </p:nvSpPr>
        <p:spPr>
          <a:xfrm>
            <a:off x="838201" y="1825625"/>
            <a:ext cx="10515599" cy="1325563"/>
          </a:xfrm>
        </p:spPr>
        <p:txBody>
          <a:bodyPr>
            <a:normAutofit fontScale="85000" lnSpcReduction="20000"/>
          </a:bodyPr>
          <a:lstStyle/>
          <a:p>
            <a:pPr marL="4763" indent="0">
              <a:lnSpc>
                <a:spcPct val="12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After the installation, place the folder into your local host documents folder and run it by going to 127.0.0.1 or localhost address in your browser.</a:t>
            </a:r>
          </a:p>
          <a:p>
            <a:pPr marL="4763" indent="0">
              <a:lnSpc>
                <a:spcPct val="120000"/>
              </a:lnSpc>
              <a:buClr>
                <a:schemeClr val="bg1"/>
              </a:buClr>
              <a:buNone/>
            </a:pPr>
            <a:r>
              <a:rPr lang="en-US" b="1" dirty="0">
                <a:solidFill>
                  <a:schemeClr val="bg1">
                    <a:lumMod val="85000"/>
                  </a:schemeClr>
                </a:solidFill>
                <a:latin typeface="Segoe UI Light" panose="020B0502040204020203" pitchFamily="34" charset="0"/>
                <a:cs typeface="Segoe UI Light" panose="020B0502040204020203" pitchFamily="34" charset="0"/>
              </a:rPr>
              <a:t>It should look something like this:</a:t>
            </a:r>
          </a:p>
        </p:txBody>
      </p:sp>
      <p:pic>
        <p:nvPicPr>
          <p:cNvPr id="4" name="Picture 3">
            <a:extLst>
              <a:ext uri="{FF2B5EF4-FFF2-40B4-BE49-F238E27FC236}">
                <a16:creationId xmlns:a16="http://schemas.microsoft.com/office/drawing/2014/main" id="{750D439E-0A3E-4C2C-90A6-A5D3812C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3284334"/>
            <a:ext cx="7132320" cy="35736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7014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675631" cy="3157853"/>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If the credentials do not already exist, they are created in the database and a session is started and set, then the user will be redirected to his profile. Maybe you can even pass a message to the new users to welcome them to the system.</a:t>
            </a:r>
          </a:p>
        </p:txBody>
      </p:sp>
      <p:pic>
        <p:nvPicPr>
          <p:cNvPr id="4" name="Picture 3">
            <a:extLst>
              <a:ext uri="{FF2B5EF4-FFF2-40B4-BE49-F238E27FC236}">
                <a16:creationId xmlns:a16="http://schemas.microsoft.com/office/drawing/2014/main" id="{E3BF6D95-A7E4-4C3D-8FDF-BFD0C8DDE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550" y="2689157"/>
            <a:ext cx="5547450" cy="41688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9415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5257799" cy="2974973"/>
          </a:xfrm>
        </p:spPr>
        <p:txBody>
          <a:bodyPr>
            <a:normAutofit/>
          </a:bodyPr>
          <a:lstStyle/>
          <a:p>
            <a:pPr marL="461963" indent="-4572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Settings Model contains the same checking methods as the Register Model, since both of them create/update data to the database.</a:t>
            </a:r>
          </a:p>
          <a:p>
            <a:pPr marL="461963" indent="-4572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Settings model also contains methods to retrieve admins and users.</a:t>
            </a:r>
          </a:p>
        </p:txBody>
      </p:sp>
      <p:pic>
        <p:nvPicPr>
          <p:cNvPr id="6" name="Picture 5">
            <a:extLst>
              <a:ext uri="{FF2B5EF4-FFF2-40B4-BE49-F238E27FC236}">
                <a16:creationId xmlns:a16="http://schemas.microsoft.com/office/drawing/2014/main" id="{ED163155-5831-40E1-AFD2-FC96C6AA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171" y="2110259"/>
            <a:ext cx="5513830" cy="4747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6912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5257799" cy="2170301"/>
          </a:xfrm>
        </p:spPr>
        <p:txBody>
          <a:bodyPr>
            <a:normAutofit/>
          </a:bodyPr>
          <a:lstStyle/>
          <a:p>
            <a:pPr marL="461963" indent="-4572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The saveName(), saveEmail(), saveUsername(), savePassword() and delete() methods are used to update data and delete a user from the system.</a:t>
            </a:r>
          </a:p>
        </p:txBody>
      </p:sp>
      <p:pic>
        <p:nvPicPr>
          <p:cNvPr id="4" name="Picture 3">
            <a:extLst>
              <a:ext uri="{FF2B5EF4-FFF2-40B4-BE49-F238E27FC236}">
                <a16:creationId xmlns:a16="http://schemas.microsoft.com/office/drawing/2014/main" id="{DC67A83F-289C-48D1-A18E-350D60EE1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520" y="1820906"/>
            <a:ext cx="3459480" cy="50370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74113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(Explained)</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4885943" cy="1393061"/>
          </a:xfrm>
        </p:spPr>
        <p:txBody>
          <a:bodyPr>
            <a:normAutofit/>
          </a:bodyPr>
          <a:lstStyle/>
          <a:p>
            <a:pPr marL="347663" indent="-342900">
              <a:lnSpc>
                <a:spcPct val="100000"/>
              </a:lnSpc>
              <a:buClr>
                <a:schemeClr val="bg1"/>
              </a:buClr>
              <a:buFont typeface="Courier New" panose="02070309020205020404" pitchFamily="49" charset="0"/>
              <a:buChar char="o"/>
            </a:pPr>
            <a:r>
              <a:rPr lang="en-US" sz="2400" b="1" dirty="0">
                <a:solidFill>
                  <a:schemeClr val="bg1">
                    <a:lumMod val="85000"/>
                  </a:schemeClr>
                </a:solidFill>
                <a:latin typeface="Segoe UI Light" panose="020B0502040204020203" pitchFamily="34" charset="0"/>
                <a:cs typeface="Segoe UI Light" panose="020B0502040204020203" pitchFamily="34" charset="0"/>
              </a:rPr>
              <a:t>User Model contains an abstract select() method to select users or admins from the database.</a:t>
            </a:r>
          </a:p>
        </p:txBody>
      </p:sp>
      <p:pic>
        <p:nvPicPr>
          <p:cNvPr id="6" name="Picture 5">
            <a:extLst>
              <a:ext uri="{FF2B5EF4-FFF2-40B4-BE49-F238E27FC236}">
                <a16:creationId xmlns:a16="http://schemas.microsoft.com/office/drawing/2014/main" id="{240FC543-1FDB-42F4-B10A-E99D62343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708" y="3968496"/>
            <a:ext cx="5897292" cy="28895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17784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(Controllers’ Screenshots)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sp>
        <p:nvSpPr>
          <p:cNvPr id="9" name="Content Placeholder 2">
            <a:extLst>
              <a:ext uri="{FF2B5EF4-FFF2-40B4-BE49-F238E27FC236}">
                <a16:creationId xmlns:a16="http://schemas.microsoft.com/office/drawing/2014/main" id="{438BCB14-C3C3-4FAB-9EBC-322CDF6A0BDC}"/>
              </a:ext>
            </a:extLst>
          </p:cNvPr>
          <p:cNvSpPr>
            <a:spLocks noGrp="1"/>
          </p:cNvSpPr>
          <p:nvPr>
            <p:ph idx="1"/>
          </p:nvPr>
        </p:nvSpPr>
        <p:spPr>
          <a:xfrm>
            <a:off x="838201" y="1825627"/>
            <a:ext cx="10515599" cy="579245"/>
          </a:xfrm>
        </p:spPr>
        <p:txBody>
          <a:bodyPr>
            <a:normAutofit/>
          </a:bodyPr>
          <a:lstStyle/>
          <a:p>
            <a:pPr marL="4763" indent="0">
              <a:lnSpc>
                <a:spcPct val="100000"/>
              </a:lnSpc>
              <a:buClr>
                <a:schemeClr val="bg1"/>
              </a:buClr>
              <a:buNone/>
            </a:pPr>
            <a:r>
              <a:rPr lang="en-US" sz="2400" b="1" dirty="0">
                <a:solidFill>
                  <a:schemeClr val="bg1">
                    <a:lumMod val="85000"/>
                  </a:schemeClr>
                </a:solidFill>
                <a:latin typeface="Segoe UI Light" panose="020B0502040204020203" pitchFamily="34" charset="0"/>
                <a:cs typeface="Segoe UI Light" panose="020B0502040204020203" pitchFamily="34" charset="0"/>
              </a:rPr>
              <a:t>The Controller directory classes are all shown in the following slides.</a:t>
            </a:r>
          </a:p>
        </p:txBody>
      </p:sp>
      <p:pic>
        <p:nvPicPr>
          <p:cNvPr id="4" name="Picture 3">
            <a:extLst>
              <a:ext uri="{FF2B5EF4-FFF2-40B4-BE49-F238E27FC236}">
                <a16:creationId xmlns:a16="http://schemas.microsoft.com/office/drawing/2014/main" id="{03E74E4A-7B6D-43E4-B454-4CB7E6E5D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00360"/>
            <a:ext cx="6096000" cy="315764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E82ECB2-1F63-4BEB-A235-326E9EA68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77616"/>
            <a:ext cx="6096000" cy="4180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23267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(Controllers’ Screenshots)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DBBB75CA-6747-4222-8252-2F136A055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42816"/>
            <a:ext cx="5063144" cy="261518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34714C13-2714-4FFC-A0F1-47FBB8203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430" y="3893639"/>
            <a:ext cx="7123570" cy="2964361"/>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191B4865-CAD3-4F9E-A24C-8B5D168DA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90688"/>
            <a:ext cx="4389120" cy="254814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3B8F335-B3F5-4780-A013-B60759F1CC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4208" y="1690688"/>
            <a:ext cx="4637792" cy="22029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38816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(Controllers’ Screenshots)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4" name="Picture 3">
            <a:extLst>
              <a:ext uri="{FF2B5EF4-FFF2-40B4-BE49-F238E27FC236}">
                <a16:creationId xmlns:a16="http://schemas.microsoft.com/office/drawing/2014/main" id="{10A5C88C-9DDE-42A4-B5BB-4BC5BA182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260" y="3985260"/>
            <a:ext cx="6301740" cy="287274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3597788-5994-4117-A855-B14575F6D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4110"/>
            <a:ext cx="5890260" cy="43338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1344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(Controllers’ Screenshots)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F1273A6D-561F-4D24-8944-34D937692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2452"/>
            <a:ext cx="6245353" cy="512554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A5A40F3A-561D-47FA-92D7-CCD5CC83C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353" y="1691915"/>
            <a:ext cx="5946648" cy="51660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62073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(Controllers’ Screenshots)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4" name="Picture 3">
            <a:extLst>
              <a:ext uri="{FF2B5EF4-FFF2-40B4-BE49-F238E27FC236}">
                <a16:creationId xmlns:a16="http://schemas.microsoft.com/office/drawing/2014/main" id="{864D7F97-4A20-4517-BF2A-6EA84357D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9536"/>
            <a:ext cx="6096000" cy="5168464"/>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D0B26D38-385D-43D3-B327-E1C825CC7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2325"/>
            <a:ext cx="4901184" cy="5165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51657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111C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E5-5EE4-43C2-A1FA-E3AC09E9E92E}"/>
              </a:ext>
            </a:extLst>
          </p:cNvPr>
          <p:cNvSpPr>
            <a:spLocks noGrp="1"/>
          </p:cNvSpPr>
          <p:nvPr>
            <p:ph type="title"/>
          </p:nvPr>
        </p:nvSpPr>
        <p:spPr/>
        <p:txBody>
          <a:bodyPr>
            <a:normAutofit/>
          </a:bodyPr>
          <a:lstStyle/>
          <a:p>
            <a:r>
              <a:rPr lang="en-US" sz="3600" b="1" dirty="0">
                <a:solidFill>
                  <a:schemeClr val="bg1"/>
                </a:solidFill>
                <a:latin typeface="Segoe UI Light" panose="020B0502040204020203" pitchFamily="34" charset="0"/>
                <a:cs typeface="Segoe UI Light" panose="020B0502040204020203" pitchFamily="34" charset="0"/>
              </a:rPr>
              <a:t>app Directory (Controllers’ Screenshots)</a:t>
            </a:r>
          </a:p>
        </p:txBody>
      </p:sp>
      <p:pic>
        <p:nvPicPr>
          <p:cNvPr id="5" name="Picture 4">
            <a:extLst>
              <a:ext uri="{FF2B5EF4-FFF2-40B4-BE49-F238E27FC236}">
                <a16:creationId xmlns:a16="http://schemas.microsoft.com/office/drawing/2014/main" id="{343859D5-2494-4952-833B-2A9085A2D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506" y="335743"/>
            <a:ext cx="690587" cy="690587"/>
          </a:xfrm>
          <a:prstGeom prst="rect">
            <a:avLst/>
          </a:prstGeom>
        </p:spPr>
      </p:pic>
      <p:pic>
        <p:nvPicPr>
          <p:cNvPr id="6" name="Picture 5">
            <a:extLst>
              <a:ext uri="{FF2B5EF4-FFF2-40B4-BE49-F238E27FC236}">
                <a16:creationId xmlns:a16="http://schemas.microsoft.com/office/drawing/2014/main" id="{4084C15B-0CCE-493D-A65F-2A75F5FA8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456" y="1689174"/>
            <a:ext cx="5114544" cy="5168826"/>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3934E5CB-0B28-4785-8D82-7D1F856F7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29000"/>
            <a:ext cx="2825174" cy="3429000"/>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DB2339C7-AC4C-4DF6-9C72-C2236F935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5402" y="2631260"/>
            <a:ext cx="4242054" cy="42267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70338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5719</Words>
  <Application>Microsoft Office PowerPoint</Application>
  <PresentationFormat>Widescreen</PresentationFormat>
  <Paragraphs>378</Paragraphs>
  <Slides>113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Calibri Light</vt:lpstr>
      <vt:lpstr>Courier New</vt:lpstr>
      <vt:lpstr>Segoe UI Light</vt:lpstr>
      <vt:lpstr>Segoe UI Semibold</vt:lpstr>
      <vt:lpstr>Wingdings</vt:lpstr>
      <vt:lpstr>Office Theme</vt:lpstr>
      <vt:lpstr>Adequate</vt:lpstr>
      <vt:lpstr>What is Adequate?</vt:lpstr>
      <vt:lpstr>Why Adequate?</vt:lpstr>
      <vt:lpstr>Why Adequate?</vt:lpstr>
      <vt:lpstr>Why Adequate?</vt:lpstr>
      <vt:lpstr>Installation</vt:lpstr>
      <vt:lpstr>Installation (Prerequisites)</vt:lpstr>
      <vt:lpstr>Installing Adequate (Deployment)</vt:lpstr>
      <vt:lpstr>Running the Project</vt:lpstr>
      <vt:lpstr>Running the Project</vt:lpstr>
      <vt:lpstr>Running the Project</vt:lpstr>
      <vt:lpstr>Running the Project</vt:lpstr>
      <vt:lpstr>Running the Project</vt:lpstr>
      <vt:lpstr>Directory Structure</vt:lpstr>
      <vt:lpstr>Directory Structure</vt:lpstr>
      <vt:lpstr>Directory Structure</vt:lpstr>
      <vt:lpstr>Directory Structure</vt:lpstr>
      <vt:lpstr>Directory Structure</vt:lpstr>
      <vt:lpstr>Model – View – Controller (MVC)</vt:lpstr>
      <vt:lpstr>Model – View – Controller (MVC) (Briefly Explained)</vt:lpstr>
      <vt:lpstr>Model – View – Controller (MVC) (Briefly Explained)</vt:lpstr>
      <vt:lpstr>Creating Your First MVC Components (Controller + Model)</vt:lpstr>
      <vt:lpstr>Creating Your First MVC Components (Controller + Model)</vt:lpstr>
      <vt:lpstr>Creating Your First MVC Components (Controller + Model)</vt:lpstr>
      <vt:lpstr>Creating Your First MVC Components (Controller + Model)</vt:lpstr>
      <vt:lpstr>Creating Your First MVC Components (View)</vt:lpstr>
      <vt:lpstr>Creating Your First MVC Components (View)</vt:lpstr>
      <vt:lpstr>Creating Your First MVC Components (View)</vt:lpstr>
      <vt:lpstr>Creating Your First MVC Components (View)</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vendor\System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utilities Directory (Explained)</vt:lpstr>
      <vt:lpstr>logs Directory (Explained)</vt:lpstr>
      <vt:lpstr>logs Directory (Explained)</vt:lpstr>
      <vt:lpstr>libs Directory (Explained)</vt:lpstr>
      <vt:lpstr>libs Directory (Explained)</vt:lpstr>
      <vt:lpstr>libs Directory (Explained)</vt:lpstr>
      <vt:lpstr>libs Directory (Explained)</vt:lpstr>
      <vt:lpstr>lang Directory (Explained)</vt:lpstr>
      <vt:lpstr>lang Directory (Explained)</vt:lpstr>
      <vt:lpstr>database Directory (Explained)</vt:lpstr>
      <vt:lpstr>database Directory (Explained)</vt:lpstr>
      <vt:lpstr>database Directory (Explained)</vt:lpstr>
      <vt:lpstr>configurations Directory (Explained)</vt:lpstr>
      <vt:lpstr>configurations Directory (Explained)</vt:lpstr>
      <vt:lpstr>configurations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(Explained)</vt:lpstr>
      <vt:lpstr>app Directory (Controllers’ Screenshots)</vt:lpstr>
      <vt:lpstr>app Directory (Controllers’ Screenshots)</vt:lpstr>
      <vt:lpstr>app Directory (Controllers’ Screenshots)</vt:lpstr>
      <vt:lpstr>app Directory (Controllers’ Screenshots)</vt:lpstr>
      <vt:lpstr>app Directory (Controllers’ Screenshots)</vt:lpstr>
      <vt:lpstr>app Directory (Controllers’ Screenshots)</vt:lpstr>
      <vt:lpstr>Other files (Explained)</vt:lpstr>
      <vt:lpstr>Other files (Explained)</vt:lpstr>
      <vt:lpstr>Other files (Explained)</vt:lpstr>
      <vt:lpstr>UML Diagrams (Directory Diagram)</vt:lpstr>
      <vt:lpstr>UML Diagrams (Class Diagram)</vt:lpstr>
      <vt:lpstr>UML Diagrams (Class Diagram)</vt:lpstr>
      <vt:lpstr>UML Diagrams (Class Diagram)</vt:lpstr>
      <vt:lpstr>UML Diagrams (Class Diagram)</vt:lpstr>
      <vt:lpstr>UML Diagrams (Class Diagram)</vt:lpstr>
      <vt:lpstr>UML Diagrams (Class Diagram)</vt:lpstr>
      <vt:lpstr>Other Information</vt:lpstr>
      <vt:lpstr>Other Information</vt:lpstr>
      <vt:lpstr>Other Information</vt:lpstr>
      <vt:lpstr>Adequate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Adequate</dc:title>
  <dc:creator>Geri Nika</dc:creator>
  <cp:lastModifiedBy>Gerald Nika</cp:lastModifiedBy>
  <cp:revision>450</cp:revision>
  <dcterms:created xsi:type="dcterms:W3CDTF">2020-02-13T12:02:27Z</dcterms:created>
  <dcterms:modified xsi:type="dcterms:W3CDTF">2020-12-25T13:23:38Z</dcterms:modified>
</cp:coreProperties>
</file>